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as.kubannet.ru/" TargetMode="External"/><Relationship Id="rId4" Type="http://schemas.openxmlformats.org/officeDocument/2006/relationships/hyperlink" Target="http://www.ege.ed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200400"/>
            <a:ext cx="6858000" cy="13716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6" descr="Лог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6950" cy="1100138"/>
          </a:xfrm>
          <a:prstGeom prst="rect">
            <a:avLst/>
          </a:prstGeom>
          <a:noFill/>
        </p:spPr>
      </p:pic>
      <p:pic>
        <p:nvPicPr>
          <p:cNvPr id="5127" name="Picture 7" descr="ЕГЭ 2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1981200" cy="1125538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32004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ЕДИНЫЙ ГОСУДАРСТВЕННЫЙ ЭКЗАМЕН</a:t>
            </a:r>
          </a:p>
        </p:txBody>
      </p:sp>
      <p:pic>
        <p:nvPicPr>
          <p:cNvPr id="5133" name="Picture 13" descr="green-crayon-pencil-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" t="36278" r="2248" b="38910"/>
          <a:stretch>
            <a:fillRect/>
          </a:stretch>
        </p:blipFill>
        <p:spPr bwMode="auto">
          <a:xfrm>
            <a:off x="0" y="1143000"/>
            <a:ext cx="4114800" cy="352425"/>
          </a:xfrm>
          <a:prstGeom prst="rect">
            <a:avLst/>
          </a:prstGeom>
          <a:noFill/>
        </p:spPr>
      </p:pic>
      <p:pic>
        <p:nvPicPr>
          <p:cNvPr id="5134" name="Picture 14" descr="orange-crayon-pencil-clipart"/>
          <p:cNvPicPr>
            <a:picLocks noChangeAspect="1" noChangeArrowheads="1"/>
          </p:cNvPicPr>
          <p:nvPr/>
        </p:nvPicPr>
        <p:blipFill>
          <a:blip r:embed="rId5" cstate="print"/>
          <a:srcRect l="3528" t="35181" r="2477" b="40106"/>
          <a:stretch>
            <a:fillRect/>
          </a:stretch>
        </p:blipFill>
        <p:spPr bwMode="auto">
          <a:xfrm>
            <a:off x="1371600" y="1600200"/>
            <a:ext cx="4191000" cy="347663"/>
          </a:xfrm>
          <a:prstGeom prst="rect">
            <a:avLst/>
          </a:prstGeom>
          <a:noFill/>
        </p:spPr>
      </p:pic>
      <p:pic>
        <p:nvPicPr>
          <p:cNvPr id="5135" name="Picture 15" descr="pink-crayon-pencil-clipart"/>
          <p:cNvPicPr>
            <a:picLocks noChangeAspect="1" noChangeArrowheads="1"/>
          </p:cNvPicPr>
          <p:nvPr/>
        </p:nvPicPr>
        <p:blipFill>
          <a:blip r:embed="rId6" cstate="print"/>
          <a:srcRect l="2196" t="39009" r="2708" b="33768"/>
          <a:stretch>
            <a:fillRect/>
          </a:stretch>
        </p:blipFill>
        <p:spPr bwMode="auto">
          <a:xfrm>
            <a:off x="2767013" y="8013700"/>
            <a:ext cx="4114800" cy="341313"/>
          </a:xfrm>
          <a:prstGeom prst="rect">
            <a:avLst/>
          </a:prstGeom>
          <a:noFill/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0" y="45720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0">
                <a:latin typeface="Times New Roman" pitchFamily="18" charset="0"/>
              </a:rPr>
              <a:t>Информационное пособие для родителей выпускников школ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338388" y="8331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Times New Roman" pitchFamily="18" charset="0"/>
              </a:rPr>
              <a:t>Краснодар </a:t>
            </a:r>
          </a:p>
          <a:p>
            <a:pPr algn="ctr"/>
            <a:r>
              <a:rPr lang="ru-RU" sz="2000" b="0">
                <a:latin typeface="Times New Roman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24579" name="Picture 6" descr="red-crayon-pencil-clipart"/>
          <p:cNvPicPr>
            <a:picLocks noChangeAspect="1" noChangeArrowheads="1"/>
          </p:cNvPicPr>
          <p:nvPr/>
        </p:nvPicPr>
        <p:blipFill>
          <a:blip r:embed="rId2" cstate="print"/>
          <a:srcRect l="2777" t="32857" r="1988" b="37552"/>
          <a:stretch>
            <a:fillRect/>
          </a:stretch>
        </p:blipFill>
        <p:spPr bwMode="auto">
          <a:xfrm>
            <a:off x="0" y="838200"/>
            <a:ext cx="4114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yellow-crayon-pencil-clipart"/>
          <p:cNvPicPr>
            <a:picLocks noChangeAspect="1" noChangeArrowheads="1"/>
          </p:cNvPicPr>
          <p:nvPr/>
        </p:nvPicPr>
        <p:blipFill>
          <a:blip r:embed="rId3" cstate="print"/>
          <a:srcRect l="2438" t="38550" r="2249" b="32994"/>
          <a:stretch>
            <a:fillRect/>
          </a:stretch>
        </p:blipFill>
        <p:spPr bwMode="auto">
          <a:xfrm>
            <a:off x="2744788" y="8253413"/>
            <a:ext cx="4098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0" y="1219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Требования к оборудованию в аудитории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18660" y="1705756"/>
            <a:ext cx="6821613" cy="646331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Для участников ЕГЭ с нарушением функций опорно-двигательного аппарата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-20081" y="2406081"/>
            <a:ext cx="6858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EC9D46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</a:t>
            </a:r>
            <a:r>
              <a:rPr lang="ru-RU" sz="1600" b="0" dirty="0" smtClean="0">
                <a:latin typeface="Times New Roman" pitchFamily="18" charset="0"/>
              </a:rPr>
              <a:t>Число </a:t>
            </a:r>
            <a:r>
              <a:rPr lang="ru-RU" sz="1600" b="0" dirty="0">
                <a:latin typeface="Times New Roman" pitchFamily="18" charset="0"/>
              </a:rPr>
              <a:t>участников ЕГЭ в одной аудитории в таких случаях должно быть не более 6 </a:t>
            </a:r>
            <a:r>
              <a:rPr lang="ru-RU" sz="1600" b="0" dirty="0" smtClean="0">
                <a:latin typeface="Times New Roman" pitchFamily="18" charset="0"/>
              </a:rPr>
              <a:t>человек.</a:t>
            </a:r>
            <a:endParaRPr lang="ru-RU" sz="1600" b="0" dirty="0">
              <a:latin typeface="Times New Roman" pitchFamily="18" charset="0"/>
            </a:endParaRPr>
          </a:p>
          <a:p>
            <a:pPr algn="just">
              <a:buClr>
                <a:srgbClr val="EC9D46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Если в здании нет лифтов, то аудитория, где будет проводиться экзамен, </a:t>
            </a:r>
            <a:r>
              <a:rPr lang="ru-RU" sz="1600" b="0" dirty="0" err="1" smtClean="0">
                <a:latin typeface="Times New Roman" pitchFamily="18" charset="0"/>
              </a:rPr>
              <a:t>должноа</a:t>
            </a:r>
            <a:r>
              <a:rPr lang="ru-RU" sz="1600" b="0" dirty="0" smtClean="0">
                <a:latin typeface="Times New Roman" pitchFamily="18" charset="0"/>
              </a:rPr>
              <a:t> располагаться </a:t>
            </a:r>
            <a:r>
              <a:rPr lang="ru-RU" sz="1600" b="0" dirty="0">
                <a:latin typeface="Times New Roman" pitchFamily="18" charset="0"/>
              </a:rPr>
              <a:t>на первом </a:t>
            </a:r>
            <a:r>
              <a:rPr lang="ru-RU" sz="1600" b="0" dirty="0" smtClean="0">
                <a:latin typeface="Times New Roman" pitchFamily="18" charset="0"/>
              </a:rPr>
              <a:t>этаже.</a:t>
            </a:r>
            <a:endParaRPr lang="ru-RU" sz="1600" b="0" dirty="0">
              <a:latin typeface="Times New Roman" pitchFamily="18" charset="0"/>
            </a:endParaRPr>
          </a:p>
          <a:p>
            <a:pPr algn="just">
              <a:buClr>
                <a:srgbClr val="EC9D46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В здании и помещениях должны быть пандусы, поручни, расширенные дверные проёмы, лифты, широкие проходы внутри помещения между предметами мебели, свободный подход на инвалидной коляске к рабочему месту, наличие специальных кресел и других </a:t>
            </a:r>
            <a:r>
              <a:rPr lang="ru-RU" sz="1600" b="0" dirty="0" smtClean="0">
                <a:latin typeface="Times New Roman" pitchFamily="18" charset="0"/>
              </a:rPr>
              <a:t>приспособлений.</a:t>
            </a:r>
            <a:endParaRPr lang="ru-RU" sz="1600" b="0" dirty="0">
              <a:latin typeface="Times New Roman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23813" y="4572000"/>
            <a:ext cx="6834187" cy="369332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Для глухих и </a:t>
            </a:r>
            <a:r>
              <a:rPr lang="ru-RU" b="1" dirty="0" smtClean="0">
                <a:latin typeface="Times New Roman" pitchFamily="18" charset="0"/>
              </a:rPr>
              <a:t>слабослышащих </a:t>
            </a:r>
            <a:r>
              <a:rPr lang="ru-RU" b="1" dirty="0">
                <a:latin typeface="Times New Roman" pitchFamily="18" charset="0"/>
              </a:rPr>
              <a:t>участников ЕГЭ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0" y="5029200"/>
            <a:ext cx="6858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6666FF"/>
              </a:buClr>
              <a:buSzPct val="160000"/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1600" b="0" dirty="0">
                <a:latin typeface="Times New Roman" pitchFamily="18" charset="0"/>
              </a:rPr>
              <a:t>Аудитории для проведения экзамена должны быть оборудованы звукоусиливающей аппаратурой как коллективного, так и индивидуального </a:t>
            </a:r>
            <a:r>
              <a:rPr lang="ru-RU" sz="1600" b="0" dirty="0" smtClean="0">
                <a:latin typeface="Times New Roman" pitchFamily="18" charset="0"/>
              </a:rPr>
              <a:t>пользования.</a:t>
            </a:r>
            <a:endParaRPr lang="ru-RU" sz="1600" b="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Перед началом экзамена всем участникам ЕГЭ должны быть розданы оформленные в печатном виде правила по заполнению бланков </a:t>
            </a:r>
            <a:r>
              <a:rPr lang="ru-RU" sz="1600" b="0" dirty="0" smtClean="0">
                <a:latin typeface="Times New Roman" pitchFamily="18" charset="0"/>
              </a:rPr>
              <a:t>ЕГЭ.</a:t>
            </a:r>
            <a:endParaRPr lang="ru-RU" sz="1600" b="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В аудитории должен быть </a:t>
            </a:r>
            <a:r>
              <a:rPr lang="ru-RU" sz="1600" b="0" dirty="0" err="1">
                <a:latin typeface="Times New Roman" pitchFamily="18" charset="0"/>
              </a:rPr>
              <a:t>ассисстент-сурдопереводчик</a:t>
            </a:r>
            <a:r>
              <a:rPr lang="ru-RU" sz="1600" b="0" dirty="0">
                <a:latin typeface="Times New Roman" pitchFamily="18" charset="0"/>
              </a:rPr>
              <a:t>, который, при необходимости, может сделать жестовый перевод и разъяснение непонятных </a:t>
            </a:r>
            <a:r>
              <a:rPr lang="ru-RU" sz="1600" b="0" dirty="0" smtClean="0">
                <a:latin typeface="Times New Roman" pitchFamily="18" charset="0"/>
              </a:rPr>
              <a:t>слов.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113" y="1493838"/>
            <a:ext cx="6858000" cy="369332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Особенности рассмотрения апелляций</a:t>
            </a:r>
          </a:p>
        </p:txBody>
      </p:sp>
      <p:pic>
        <p:nvPicPr>
          <p:cNvPr id="26628" name="Picture 8" descr="red-crayon-pencil-clipart"/>
          <p:cNvPicPr>
            <a:picLocks noChangeAspect="1" noChangeArrowheads="1"/>
          </p:cNvPicPr>
          <p:nvPr/>
        </p:nvPicPr>
        <p:blipFill>
          <a:blip r:embed="rId2" cstate="print"/>
          <a:srcRect l="1988" t="37552" r="2777" b="32857"/>
          <a:stretch>
            <a:fillRect/>
          </a:stretch>
        </p:blipFill>
        <p:spPr bwMode="auto">
          <a:xfrm>
            <a:off x="2735263" y="8281988"/>
            <a:ext cx="4114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green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" t="36278" r="2248" b="38910"/>
          <a:stretch>
            <a:fillRect/>
          </a:stretch>
        </p:blipFill>
        <p:spPr bwMode="auto">
          <a:xfrm>
            <a:off x="-1588" y="796925"/>
            <a:ext cx="4114801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11113" y="1071563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О детях с ОВЗ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0" y="1981200"/>
            <a:ext cx="6858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800080"/>
              </a:buClr>
              <a:buSzPct val="180000"/>
              <a:buFontTx/>
              <a:buChar char="•"/>
            </a:pPr>
            <a:r>
              <a:rPr lang="ru-RU" b="0" dirty="0"/>
              <a:t> </a:t>
            </a:r>
            <a:r>
              <a:rPr lang="ru-RU" b="0" dirty="0">
                <a:latin typeface="Times New Roman" pitchFamily="18" charset="0"/>
              </a:rPr>
              <a:t>Для рассмотрения апелляций участников ЕГЭ с ОВЗ конфликтная </a:t>
            </a:r>
            <a:r>
              <a:rPr lang="ru-RU" b="0" dirty="0" smtClean="0">
                <a:latin typeface="Times New Roman" pitchFamily="18" charset="0"/>
              </a:rPr>
              <a:t>комиссия привлекает </a:t>
            </a:r>
            <a:r>
              <a:rPr lang="ru-RU" b="0" dirty="0">
                <a:latin typeface="Times New Roman" pitchFamily="18" charset="0"/>
              </a:rPr>
              <a:t>к своей работе </a:t>
            </a:r>
            <a:r>
              <a:rPr lang="ru-RU" b="0" dirty="0" err="1">
                <a:latin typeface="Times New Roman" pitchFamily="18" charset="0"/>
              </a:rPr>
              <a:t>тифлопереводчика</a:t>
            </a:r>
            <a:r>
              <a:rPr lang="ru-RU" b="0" dirty="0">
                <a:latin typeface="Times New Roman" pitchFamily="18" charset="0"/>
              </a:rPr>
              <a:t> (для рассмотрения апелляций слепых участников ЕГЭ), </a:t>
            </a:r>
            <a:r>
              <a:rPr lang="ru-RU" b="0" dirty="0" err="1">
                <a:latin typeface="Times New Roman" pitchFamily="18" charset="0"/>
              </a:rPr>
              <a:t>сурдопереводчика</a:t>
            </a:r>
            <a:r>
              <a:rPr lang="ru-RU" b="0" dirty="0">
                <a:latin typeface="Times New Roman" pitchFamily="18" charset="0"/>
              </a:rPr>
              <a:t> (для рассмотрения апелляций глухих участников ЕГЭ</a:t>
            </a:r>
            <a:r>
              <a:rPr lang="ru-RU" b="0" dirty="0" smtClean="0">
                <a:latin typeface="Times New Roman" pitchFamily="18" charset="0"/>
              </a:rPr>
              <a:t>);</a:t>
            </a:r>
            <a:endParaRPr lang="ru-RU" b="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800080"/>
              </a:buClr>
              <a:buSzPct val="180000"/>
              <a:buFontTx/>
              <a:buChar char="•"/>
            </a:pPr>
            <a:r>
              <a:rPr lang="ru-RU" b="0" dirty="0">
                <a:latin typeface="Times New Roman" pitchFamily="18" charset="0"/>
              </a:rPr>
              <a:t> Вместе с участником ЕГЭ с ОВЗ на рассмотрении его апелляции помимо родителей (законных представителей) может присутствовать </a:t>
            </a:r>
            <a:r>
              <a:rPr lang="ru-RU" b="0" dirty="0" smtClean="0">
                <a:latin typeface="Times New Roman" pitchFamily="18" charset="0"/>
              </a:rPr>
              <a:t>ассистент;</a:t>
            </a:r>
            <a:endParaRPr lang="ru-RU" b="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800080"/>
              </a:buClr>
              <a:buSzPct val="180000"/>
              <a:buFontTx/>
              <a:buChar char="•"/>
            </a:pPr>
            <a:r>
              <a:rPr lang="ru-RU" b="0" dirty="0">
                <a:latin typeface="Times New Roman" pitchFamily="18" charset="0"/>
              </a:rPr>
              <a:t> По желанию участника ЕГЭ его апелляция может быть рассмотрена без его присутствия.</a:t>
            </a:r>
          </a:p>
          <a:p>
            <a:pPr algn="just">
              <a:spcBef>
                <a:spcPct val="50000"/>
              </a:spcBef>
              <a:buClr>
                <a:srgbClr val="800080"/>
              </a:buClr>
              <a:buSzPct val="180000"/>
              <a:buFontTx/>
              <a:buChar char="•"/>
            </a:pPr>
            <a:r>
              <a:rPr lang="ru-RU" b="0" dirty="0" smtClean="0">
                <a:latin typeface="Times New Roman" pitchFamily="18" charset="0"/>
              </a:rPr>
              <a:t>В </a:t>
            </a:r>
            <a:r>
              <a:rPr lang="ru-RU" b="0" dirty="0">
                <a:latin typeface="Times New Roman" pitchFamily="18" charset="0"/>
              </a:rPr>
              <a:t>случае обнаружения конфликтной </a:t>
            </a:r>
            <a:r>
              <a:rPr lang="ru-RU" b="0" dirty="0" smtClean="0">
                <a:latin typeface="Times New Roman" pitchFamily="18" charset="0"/>
              </a:rPr>
              <a:t>комиссией ошибки </a:t>
            </a:r>
            <a:r>
              <a:rPr lang="ru-RU" b="0" dirty="0">
                <a:latin typeface="Times New Roman" pitchFamily="18" charset="0"/>
              </a:rPr>
              <a:t>в переносе ответов слепых или слабовидящих участников ЕГЭ на бланки ЕГЭ конфликтная комиссия учитывает данные ошибки как технический </a:t>
            </a:r>
            <a:r>
              <a:rPr lang="ru-RU" b="0" dirty="0" smtClean="0">
                <a:latin typeface="Times New Roman" pitchFamily="18" charset="0"/>
              </a:rPr>
              <a:t>брак;</a:t>
            </a:r>
            <a:endParaRPr lang="ru-RU" b="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800080"/>
              </a:buClr>
              <a:buSzPct val="180000"/>
              <a:buFontTx/>
              <a:buChar char="•"/>
            </a:pPr>
            <a:r>
              <a:rPr lang="ru-RU" b="0" dirty="0">
                <a:latin typeface="Times New Roman" pitchFamily="18" charset="0"/>
              </a:rPr>
              <a:t> Экзаменационные работы таких участников ЕГЭ проходят повторную обработку (включая перенос на бланки ЕГЭ стандартного размера) и, при необходимости, повторную проверку </a:t>
            </a:r>
            <a:r>
              <a:rPr lang="ru-RU" b="0" dirty="0" smtClean="0">
                <a:latin typeface="Times New Roman" pitchFamily="18" charset="0"/>
              </a:rPr>
              <a:t>экспертами.</a:t>
            </a:r>
            <a:endParaRPr lang="ru-RU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orang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89" t="39502" r="2718" b="33913"/>
          <a:stretch>
            <a:fillRect/>
          </a:stretch>
        </p:blipFill>
        <p:spPr bwMode="auto">
          <a:xfrm>
            <a:off x="2743200" y="830580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27652" name="Picture 6" descr="yellow-crayon-pencil-clipart"/>
          <p:cNvPicPr>
            <a:picLocks noChangeAspect="1" noChangeArrowheads="1"/>
          </p:cNvPicPr>
          <p:nvPr/>
        </p:nvPicPr>
        <p:blipFill>
          <a:blip r:embed="rId3" cstate="print"/>
          <a:srcRect l="2249" t="32994" r="2438" b="38550"/>
          <a:stretch>
            <a:fillRect/>
          </a:stretch>
        </p:blipFill>
        <p:spPr bwMode="auto">
          <a:xfrm>
            <a:off x="0" y="838200"/>
            <a:ext cx="4098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3813" y="4876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С результатами ЕГЭ вы можете ознакомится: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-11113" y="1618506"/>
            <a:ext cx="6858001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Выпускнику и его родителям </a:t>
            </a:r>
            <a:r>
              <a:rPr lang="ru-RU" sz="1600" u="sng" dirty="0" smtClean="0">
                <a:latin typeface="Times New Roman" pitchFamily="18" charset="0"/>
              </a:rPr>
              <a:t>важно</a:t>
            </a:r>
            <a:r>
              <a:rPr lang="ru-RU" sz="1600" dirty="0" smtClean="0">
                <a:latin typeface="Times New Roman" pitchFamily="18" charset="0"/>
              </a:rPr>
              <a:t> ознакомиться </a:t>
            </a:r>
            <a:r>
              <a:rPr lang="ru-RU" sz="1600" dirty="0">
                <a:latin typeface="Times New Roman" pitchFamily="18" charset="0"/>
              </a:rPr>
              <a:t>с нормативными документами, регламентирующими проведение ЕГЭ, выставленными в открытом доступе:</a:t>
            </a:r>
          </a:p>
          <a:p>
            <a:pPr algn="just">
              <a:buClr>
                <a:srgbClr val="CC0099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приказом </a:t>
            </a:r>
            <a:r>
              <a:rPr lang="ru-RU" sz="1600" dirty="0">
                <a:latin typeface="Times New Roman" pitchFamily="18" charset="0"/>
              </a:rPr>
              <a:t>Минобрнауки России от26 декабря 2013 года №1400 «Порядок проведения государственной итоговой аттестации по образовательным программам среднего общего образования» (в последней редакции – от 24 ноября 2015 г.);</a:t>
            </a:r>
          </a:p>
          <a:p>
            <a:pPr algn="just">
              <a:buClr>
                <a:srgbClr val="CC0099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приложением </a:t>
            </a:r>
            <a:r>
              <a:rPr lang="ru-RU" sz="1600" dirty="0">
                <a:latin typeface="Times New Roman" pitchFamily="18" charset="0"/>
              </a:rPr>
              <a:t>№5 к письму Рособрнадзора от 01.10.2015 «02-448 «Методические рекомендации по подготовке к итоговому сочинению (изложению) для участников итогового сочинения (изложения);</a:t>
            </a:r>
          </a:p>
          <a:p>
            <a:pPr algn="just">
              <a:buClr>
                <a:srgbClr val="CC0099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и другими, публикуемыми на сайте </a:t>
            </a:r>
            <a:r>
              <a:rPr lang="en-US" sz="1600" u="sng" dirty="0" err="1">
                <a:latin typeface="Times New Roman" pitchFamily="18" charset="0"/>
              </a:rPr>
              <a:t>hhtp</a:t>
            </a:r>
            <a:r>
              <a:rPr lang="ru-RU" sz="1600" u="sng" dirty="0">
                <a:latin typeface="Times New Roman" pitchFamily="18" charset="0"/>
              </a:rPr>
              <a:t>:</a:t>
            </a:r>
            <a:r>
              <a:rPr lang="en-US" sz="1600" u="sng" dirty="0">
                <a:latin typeface="Times New Roman" pitchFamily="18" charset="0"/>
              </a:rPr>
              <a:t>//www.ege.edu.ru/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в разделе «Информационное сопровождение</a:t>
            </a:r>
            <a:r>
              <a:rPr lang="ru-RU" sz="1600" dirty="0" smtClean="0">
                <a:latin typeface="Times New Roman" pitchFamily="18" charset="0"/>
              </a:rPr>
              <a:t>» - «Документы».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0" y="1219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Дополнительная информация о ЕГЭ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0" y="5297488"/>
            <a:ext cx="68580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6666FF"/>
              </a:buClr>
              <a:buSzPct val="180000"/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1600" dirty="0">
                <a:latin typeface="Times New Roman" pitchFamily="18" charset="0"/>
              </a:rPr>
              <a:t>в местах регистрации на ЕГЭ ( с утверждёнными результатами ЕГЭ);</a:t>
            </a:r>
          </a:p>
          <a:p>
            <a:pPr algn="just"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на официальном информационном портале ЕГЭ </a:t>
            </a:r>
            <a:r>
              <a:rPr lang="en-US" sz="1600" u="sng" dirty="0">
                <a:latin typeface="Times New Roman" pitchFamily="18" charset="0"/>
                <a:hlinkClick r:id="rId4"/>
              </a:rPr>
              <a:t>www.ege.edu.ru</a:t>
            </a:r>
            <a:r>
              <a:rPr lang="ru-RU" sz="1600" dirty="0">
                <a:latin typeface="Times New Roman" pitchFamily="18" charset="0"/>
              </a:rPr>
              <a:t> (с предварительными результатами ЕГЭ);</a:t>
            </a:r>
          </a:p>
          <a:p>
            <a:pPr algn="just"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на информационном сайте </a:t>
            </a:r>
            <a:r>
              <a:rPr lang="en-US" sz="1600" u="sng" dirty="0">
                <a:latin typeface="Times New Roman" pitchFamily="18" charset="0"/>
                <a:hlinkClick r:id="rId5"/>
              </a:rPr>
              <a:t>www.gas.kubannet.ru</a:t>
            </a:r>
            <a:r>
              <a:rPr lang="en-US" sz="1600" dirty="0">
                <a:latin typeface="Times New Roman" pitchFamily="18" charset="0"/>
              </a:rPr>
              <a:t> (</a:t>
            </a:r>
            <a:r>
              <a:rPr lang="ru-RU" sz="1600" dirty="0">
                <a:latin typeface="Times New Roman" pitchFamily="18" charset="0"/>
              </a:rPr>
              <a:t>с предварительными и утверждёнными результатами ЕГЭ). На сайте необходимо выбрать следующий путь поиска: Государственная аттестация выпускников/ ЕГЭ/ Результаты </a:t>
            </a:r>
            <a:r>
              <a:rPr lang="ru-RU" sz="1600" dirty="0" smtClean="0">
                <a:latin typeface="Times New Roman" pitchFamily="18" charset="0"/>
              </a:rPr>
              <a:t>ЕГЭ.</a:t>
            </a:r>
            <a:endParaRPr lang="ru-RU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62" y="7019731"/>
            <a:ext cx="6858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latin typeface="Times New Roman" pitchFamily="18" charset="0"/>
              </a:rPr>
              <a:t>Телефоны «Горячей линии»: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</a:rPr>
              <a:t>Министерство образования, науки и молодёжной политики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</a:rPr>
              <a:t>8(918)189-99-02                 с 09.00 до 18.00 часов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</a:rPr>
              <a:t>(861)236-45-77                    в рабочие дни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Рекомендации родителям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0" y="12192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Именно ваша поддержка нужна вашему ребёнку </a:t>
            </a:r>
            <a:endParaRPr lang="ru-RU" sz="2000" b="1" i="1" dirty="0" smtClean="0">
              <a:latin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прежде всего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29700" name="Picture 8" descr="blu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5" t="32895" r="37" b="35635"/>
          <a:stretch>
            <a:fillRect/>
          </a:stretch>
        </p:blipFill>
        <p:spPr bwMode="auto">
          <a:xfrm>
            <a:off x="0" y="838200"/>
            <a:ext cx="424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yellow-crayon-pencil-clipart"/>
          <p:cNvPicPr>
            <a:picLocks noChangeAspect="1" noChangeArrowheads="1"/>
          </p:cNvPicPr>
          <p:nvPr/>
        </p:nvPicPr>
        <p:blipFill>
          <a:blip r:embed="rId3" cstate="print"/>
          <a:srcRect l="2438" t="38550" r="2249" b="32994"/>
          <a:stretch>
            <a:fillRect/>
          </a:stretch>
        </p:blipFill>
        <p:spPr bwMode="auto">
          <a:xfrm>
            <a:off x="2755900" y="8264525"/>
            <a:ext cx="4098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34925" y="2217738"/>
            <a:ext cx="6799263" cy="11080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Ваша основная задача – создать оптимальные комфортные условия для подготовки ребёнка. Поощрение, поддержка, реальная помощь и, главное, спокойствие взрослых помогают ребёнку успешно справиться с собственным </a:t>
            </a:r>
            <a:r>
              <a:rPr lang="ru-RU" sz="1600" dirty="0" smtClean="0">
                <a:latin typeface="Times New Roman" pitchFamily="18" charset="0"/>
              </a:rPr>
              <a:t>волнением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38100" y="3429000"/>
            <a:ext cx="6784975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Помогите сформировать вашему ребёнку позитивное отношение к ЕГЭ, представление о желаемом </a:t>
            </a:r>
            <a:r>
              <a:rPr lang="ru-RU" sz="1600" dirty="0" smtClean="0">
                <a:latin typeface="Times New Roman" pitchFamily="18" charset="0"/>
              </a:rPr>
              <a:t>результате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36513" y="4138613"/>
            <a:ext cx="6786562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5074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Окажите помощь своему ребёнку в планировании времени в процессе подготовки к экзамену и эффективном его </a:t>
            </a:r>
            <a:r>
              <a:rPr lang="ru-RU" sz="1600" dirty="0" smtClean="0">
                <a:latin typeface="Times New Roman" pitchFamily="18" charset="0"/>
              </a:rPr>
              <a:t>распределении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36513" y="4846638"/>
            <a:ext cx="6799262" cy="1627187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     </a:t>
            </a:r>
            <a:r>
              <a:rPr lang="ru-RU" sz="1600" dirty="0">
                <a:latin typeface="Times New Roman" pitchFamily="18" charset="0"/>
              </a:rPr>
              <a:t>Ребёнку в этот период необходимо соблюсти баланс сил. Многие считают, что чем интенсивнее занятия (дополнительные в школе, с репетиторами, на подготовительных курсах, самостоятельные), тем лучше ребёнок будет подготовлен к предстоящим экзаменам, тем больше вероятность успеха. Однако, это не так. Ребёнок может эмоционально «выгореть</a:t>
            </a:r>
            <a:r>
              <a:rPr lang="ru-RU" sz="1600" dirty="0" smtClean="0">
                <a:latin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36513" y="6553200"/>
            <a:ext cx="6786562" cy="615553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     </a:t>
            </a:r>
            <a:r>
              <a:rPr lang="ru-RU" sz="1600" dirty="0">
                <a:latin typeface="Times New Roman" pitchFamily="18" charset="0"/>
              </a:rPr>
              <a:t>Изучите нормативно-правовую базу ЕГЭ для снижения у вашего  ребёнка уровня тревожности и повышения </a:t>
            </a:r>
            <a:r>
              <a:rPr lang="ru-RU" sz="1600" dirty="0" smtClean="0">
                <a:latin typeface="Times New Roman" pitchFamily="18" charset="0"/>
              </a:rPr>
              <a:t>защищённости</a:t>
            </a:r>
            <a:endParaRPr lang="ru-RU" dirty="0"/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47625" y="7278688"/>
            <a:ext cx="6764338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Оградите ребёнка от своих переживаний – ему всегда передаётся ваше волнение. Старайтесь оставаться </a:t>
            </a:r>
            <a:r>
              <a:rPr lang="ru-RU" sz="1600" dirty="0" smtClean="0">
                <a:latin typeface="Times New Roman" pitchFamily="18" charset="0"/>
              </a:rPr>
              <a:t>спокойными </a:t>
            </a:r>
            <a:r>
              <a:rPr lang="ru-RU" sz="1600" dirty="0" smtClean="0">
                <a:latin typeface="Times New Roman" pitchFamily="18" charset="0"/>
                <a:sym typeface="Wingdings"/>
              </a:rPr>
              <a:t>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Рекомендации родителям</a:t>
            </a:r>
          </a:p>
        </p:txBody>
      </p:sp>
      <p:pic>
        <p:nvPicPr>
          <p:cNvPr id="30723" name="Picture 5" descr="blu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5" t="32895" r="37" b="35635"/>
          <a:stretch>
            <a:fillRect/>
          </a:stretch>
        </p:blipFill>
        <p:spPr bwMode="auto">
          <a:xfrm>
            <a:off x="0" y="838200"/>
            <a:ext cx="424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yellow-crayon-pencil-clipart"/>
          <p:cNvPicPr>
            <a:picLocks noChangeAspect="1" noChangeArrowheads="1"/>
          </p:cNvPicPr>
          <p:nvPr/>
        </p:nvPicPr>
        <p:blipFill>
          <a:blip r:embed="rId3" cstate="print"/>
          <a:srcRect l="2438" t="38550" r="2249" b="32994"/>
          <a:stretch>
            <a:fillRect/>
          </a:stretch>
        </p:blipFill>
        <p:spPr bwMode="auto">
          <a:xfrm>
            <a:off x="2755900" y="8264525"/>
            <a:ext cx="4098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8738" y="1457325"/>
            <a:ext cx="6762750" cy="338554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B0008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Ненавязчиво предлагайте свою </a:t>
            </a:r>
            <a:r>
              <a:rPr lang="ru-RU" sz="1600" dirty="0" smtClean="0">
                <a:latin typeface="Times New Roman" pitchFamily="18" charset="0"/>
              </a:rPr>
              <a:t>помощь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57150" y="1906588"/>
            <a:ext cx="6751638" cy="86360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Верьте в успех своего ребёнка, будьте уверены в нём и его возможностях. Стимулирующая помощь в виде похвалы и одобрения очень </a:t>
            </a:r>
            <a:r>
              <a:rPr lang="ru-RU" sz="1600" dirty="0" smtClean="0">
                <a:latin typeface="Times New Roman" pitchFamily="18" charset="0"/>
              </a:rPr>
              <a:t>важны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1665" y="2949054"/>
            <a:ext cx="6754812" cy="830997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Помогите своему ребёнку осознать его сильные и слабые стороны, понять свой стиль учебной деятельности, развить умения использовать собственные интеллектуальные ресурсы и настроить на </a:t>
            </a:r>
            <a:r>
              <a:rPr lang="ru-RU" sz="1600" dirty="0" smtClean="0">
                <a:latin typeface="Times New Roman" pitchFamily="18" charset="0"/>
              </a:rPr>
              <a:t>успех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57150" y="4008438"/>
            <a:ext cx="6740525" cy="86360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Заблаговременно поговорите с ребёнком о правилах проведения ЕГЭ и заполнения бланков. Это поможет минимизировать чувство неопределённости и снизить </a:t>
            </a:r>
            <a:r>
              <a:rPr lang="ru-RU" sz="1600" dirty="0" smtClean="0">
                <a:latin typeface="Times New Roman" pitchFamily="18" charset="0"/>
              </a:rPr>
              <a:t>стресс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3975" y="4968875"/>
            <a:ext cx="6740525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     В процессе работы с заданиями приучите своего ребёнка ориентироваться во времени и уметь его </a:t>
            </a:r>
            <a:r>
              <a:rPr lang="ru-RU" sz="1600" dirty="0" smtClean="0">
                <a:latin typeface="Times New Roman" pitchFamily="18" charset="0"/>
              </a:rPr>
              <a:t>распределять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381000" y="5943600"/>
            <a:ext cx="6092825" cy="2020888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Итак, чтобы поддержать ребёнка, необходимо:</a:t>
            </a:r>
          </a:p>
          <a:p>
            <a:pPr algn="ctr"/>
            <a:endParaRPr lang="ru-RU" sz="1400" dirty="0">
              <a:latin typeface="Times New Roman" pitchFamily="18" charset="0"/>
            </a:endParaRPr>
          </a:p>
          <a:p>
            <a:pPr algn="just">
              <a:buClr>
                <a:srgbClr val="CC0099"/>
              </a:buClr>
              <a:buSzPct val="150000"/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 опираться на его сильные стороны;</a:t>
            </a:r>
          </a:p>
          <a:p>
            <a:pPr algn="just">
              <a:buClr>
                <a:srgbClr val="CC0099"/>
              </a:buClr>
              <a:buSzPct val="150000"/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 избегать подчёркивания промахов;</a:t>
            </a:r>
          </a:p>
          <a:p>
            <a:pPr algn="just">
              <a:buClr>
                <a:srgbClr val="CC0099"/>
              </a:buClr>
              <a:buSzPct val="150000"/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 проявлять веру в ребёнка, уверенность в его силах;</a:t>
            </a:r>
          </a:p>
          <a:p>
            <a:pPr algn="just">
              <a:buClr>
                <a:srgbClr val="CC0099"/>
              </a:buClr>
              <a:buSzPct val="150000"/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 понимать его проблемы;</a:t>
            </a:r>
          </a:p>
          <a:p>
            <a:pPr algn="just">
              <a:buClr>
                <a:srgbClr val="CC0099"/>
              </a:buClr>
              <a:buSzPct val="150000"/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 быть в курсе его учебных </a:t>
            </a:r>
            <a:r>
              <a:rPr lang="ru-RU" b="1" dirty="0" smtClean="0">
                <a:latin typeface="Times New Roman" pitchFamily="18" charset="0"/>
              </a:rPr>
              <a:t>дел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0" y="1219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Правила подготовки к ЕГЭ</a:t>
            </a: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60325" y="1820863"/>
            <a:ext cx="609600" cy="685800"/>
          </a:xfrm>
          <a:prstGeom prst="chevron">
            <a:avLst>
              <a:gd name="adj" fmla="val 25000"/>
            </a:avLst>
          </a:prstGeom>
          <a:solidFill>
            <a:srgbClr val="EDD4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838200" y="1828800"/>
            <a:ext cx="5334000" cy="11080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Непосредственно перед экзаменами в период подготовки главное – распределение повторений во времени. Повторять рекомендуется сразу в течение 15-20 минут, через 8-9 часов и через 24 </a:t>
            </a:r>
            <a:r>
              <a:rPr lang="ru-RU" sz="1600" dirty="0" smtClean="0">
                <a:latin typeface="Times New Roman" pitchFamily="18" charset="0"/>
              </a:rPr>
              <a:t>часа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47625" y="3184525"/>
            <a:ext cx="609600" cy="685800"/>
          </a:xfrm>
          <a:prstGeom prst="chevron">
            <a:avLst>
              <a:gd name="adj" fmla="val 25000"/>
            </a:avLst>
          </a:prstGeom>
          <a:solidFill>
            <a:srgbClr val="EC9D4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825500" y="3192463"/>
            <a:ext cx="5334000" cy="11080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</a:rPr>
              <a:t>Полезно повторять материал за 15-20 минут до сна и утром, на свежую голову. При каждом повторении нужно осмысливать ошибки и обращать внимание на более трудные </a:t>
            </a:r>
            <a:r>
              <a:rPr lang="ru-RU" sz="1600" dirty="0" smtClean="0">
                <a:latin typeface="Times New Roman" pitchFamily="18" charset="0"/>
              </a:rPr>
              <a:t>места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>
            <a:off x="68263" y="4572000"/>
            <a:ext cx="609600" cy="685800"/>
          </a:xfrm>
          <a:prstGeom prst="chevron">
            <a:avLst>
              <a:gd name="adj" fmla="val 25000"/>
            </a:avLst>
          </a:prstGeom>
          <a:solidFill>
            <a:srgbClr val="C507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846138" y="4579938"/>
            <a:ext cx="5334000" cy="11080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5074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</a:rPr>
              <a:t>Повторение будет эффективным, если воспроизводить материал своими словами близко к тексту. Обращение к тексту лучше делать, если вспомнить материал не удаётся в течение 2-3 </a:t>
            </a:r>
            <a:r>
              <a:rPr lang="ru-RU" sz="1600" dirty="0" smtClean="0">
                <a:latin typeface="Times New Roman" pitchFamily="18" charset="0"/>
              </a:rPr>
              <a:t>минут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1754" name="AutoShape 15"/>
          <p:cNvSpPr>
            <a:spLocks noChangeArrowheads="1"/>
          </p:cNvSpPr>
          <p:nvPr/>
        </p:nvSpPr>
        <p:spPr bwMode="auto">
          <a:xfrm>
            <a:off x="53975" y="5911850"/>
            <a:ext cx="609600" cy="685800"/>
          </a:xfrm>
          <a:prstGeom prst="chevron">
            <a:avLst>
              <a:gd name="adj" fmla="val 25000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831850" y="5919788"/>
            <a:ext cx="5334000" cy="135255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</a:rPr>
              <a:t>Чтобы перевести информацию в долговременную память, нужно делать повторения спустя сутки, двое и так далее, постепенно увеличивая временные интервалы между повторениями. Такой способ обеспечит запоминание </a:t>
            </a:r>
            <a:r>
              <a:rPr lang="ru-RU" sz="1600" dirty="0" smtClean="0">
                <a:latin typeface="Times New Roman" pitchFamily="18" charset="0"/>
              </a:rPr>
              <a:t>надолго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31756" name="Picture 17" descr="orang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18" t="33913" r="2689" b="39502"/>
          <a:stretch>
            <a:fillRect/>
          </a:stretch>
        </p:blipFill>
        <p:spPr bwMode="auto">
          <a:xfrm>
            <a:off x="0" y="83820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blu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" t="35635" r="2725" b="32895"/>
          <a:stretch>
            <a:fillRect/>
          </a:stretch>
        </p:blipFill>
        <p:spPr bwMode="auto">
          <a:xfrm>
            <a:off x="2609850" y="8229600"/>
            <a:ext cx="424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32771" name="Picture 5" descr="purpl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" t="33014" r="613" b="35695"/>
          <a:stretch>
            <a:fillRect/>
          </a:stretch>
        </p:blipFill>
        <p:spPr bwMode="auto">
          <a:xfrm>
            <a:off x="0" y="784225"/>
            <a:ext cx="4191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pink-crayon-pencil-clipart"/>
          <p:cNvPicPr>
            <a:picLocks noChangeAspect="1" noChangeArrowheads="1"/>
          </p:cNvPicPr>
          <p:nvPr/>
        </p:nvPicPr>
        <p:blipFill>
          <a:blip r:embed="rId3" cstate="print"/>
          <a:srcRect l="2196" t="39009" r="2708" b="33768"/>
          <a:stretch>
            <a:fillRect/>
          </a:stretch>
        </p:blipFill>
        <p:spPr bwMode="auto">
          <a:xfrm>
            <a:off x="2754313" y="8334375"/>
            <a:ext cx="4114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0" y="1219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Режим дня</a:t>
            </a: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548680" y="1828800"/>
            <a:ext cx="5760640" cy="135255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5074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Важно соблюдать режим дня. Позаботьтесь о том, чтобы ваш ребёнок придерживался разумного распорядка дня при подготовке к ЕГЭ. Не смотря на важность учебных занятий, у него должно оставаться достаточно времени для отдыха, сна, встреч с друзьями и т.п.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48680" y="3429000"/>
            <a:ext cx="5760640" cy="86360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EC9D46"/>
              </a:buClr>
              <a:buSzPct val="200000"/>
            </a:pPr>
            <a:r>
              <a:rPr lang="ru-RU" sz="1600" dirty="0">
                <a:latin typeface="Times New Roman" pitchFamily="18" charset="0"/>
              </a:rPr>
              <a:t>Не стоит заниматься по ночам. Заканчивать занятия лучше не позже 22:00. Перед сном – около часа отдыха и переключения внимания. Сон – не меньше 8 </a:t>
            </a:r>
            <a:r>
              <a:rPr lang="ru-RU" sz="1600" dirty="0" smtClean="0">
                <a:latin typeface="Times New Roman" pitchFamily="18" charset="0"/>
              </a:rPr>
              <a:t>часов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548680" y="4572000"/>
            <a:ext cx="5760640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EC9D46"/>
              </a:buClr>
              <a:buSzPct val="200000"/>
            </a:pPr>
            <a:r>
              <a:rPr lang="ru-RU" sz="1600">
                <a:latin typeface="Times New Roman" pitchFamily="18" charset="0"/>
              </a:rPr>
              <a:t>Обеспечьте своему ребёнку удобное место для занятий, чтобы ему нравилось там заниматься!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548680" y="5489575"/>
            <a:ext cx="5760640" cy="1077218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Не допускайте перегрузок ребёнка. Через каждые 40-50 минут занятий обязательно нужно делать перерывы на 10-15 минут.</a:t>
            </a:r>
          </a:p>
          <a:p>
            <a:pPr algn="just"/>
            <a:r>
              <a:rPr lang="ru-RU" sz="1600" dirty="0">
                <a:latin typeface="Times New Roman" pitchFamily="18" charset="0"/>
              </a:rPr>
              <a:t>Накануне экзамена ребёнок должен отдохнуть и как следует выспаться. Проследите за </a:t>
            </a:r>
            <a:r>
              <a:rPr lang="ru-RU" sz="1600" dirty="0" smtClean="0">
                <a:latin typeface="Times New Roman" pitchFamily="18" charset="0"/>
              </a:rPr>
              <a:t>этим </a:t>
            </a:r>
            <a:r>
              <a:rPr lang="ru-RU" sz="1600" dirty="0" smtClean="0">
                <a:latin typeface="Times New Roman" pitchFamily="18" charset="0"/>
                <a:sym typeface="Wingdings"/>
              </a:rPr>
              <a:t>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1349375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О благоприятной среде при подготовке к ЕГЭ</a:t>
            </a:r>
          </a:p>
        </p:txBody>
      </p:sp>
      <p:pic>
        <p:nvPicPr>
          <p:cNvPr id="33795" name="Picture 8" descr="green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8" t="38910" r="3456" b="32925"/>
          <a:stretch>
            <a:fillRect/>
          </a:stretch>
        </p:blipFill>
        <p:spPr bwMode="auto">
          <a:xfrm>
            <a:off x="2743200" y="83058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1" descr="red-crayon-pencil-clipart"/>
          <p:cNvPicPr>
            <a:picLocks noChangeAspect="1" noChangeArrowheads="1"/>
          </p:cNvPicPr>
          <p:nvPr/>
        </p:nvPicPr>
        <p:blipFill>
          <a:blip r:embed="rId3" cstate="print"/>
          <a:srcRect l="2777" t="32857" r="1988" b="37552"/>
          <a:stretch>
            <a:fillRect/>
          </a:stretch>
        </p:blipFill>
        <p:spPr bwMode="auto">
          <a:xfrm>
            <a:off x="-9525" y="915988"/>
            <a:ext cx="4114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685800" y="1828800"/>
            <a:ext cx="5486400" cy="954088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0" dirty="0">
                <a:latin typeface="Times New Roman" pitchFamily="18" charset="0"/>
              </a:rPr>
              <a:t>Необходимо создать для подростка </a:t>
            </a:r>
            <a:r>
              <a:rPr lang="ru-RU" dirty="0">
                <a:latin typeface="Times New Roman" pitchFamily="18" charset="0"/>
              </a:rPr>
              <a:t>благоприятную психологическую среду, </a:t>
            </a:r>
            <a:r>
              <a:rPr lang="ru-RU" b="0" dirty="0">
                <a:latin typeface="Times New Roman" pitchFamily="18" charset="0"/>
              </a:rPr>
              <a:t>поддерживающую преодоление им стресса, связанного с </a:t>
            </a:r>
            <a:r>
              <a:rPr lang="ru-RU" b="0" dirty="0" smtClean="0">
                <a:latin typeface="Times New Roman" pitchFamily="18" charset="0"/>
              </a:rPr>
              <a:t>ЕГЭ</a:t>
            </a:r>
            <a:endParaRPr lang="ru-RU" b="0" dirty="0">
              <a:latin typeface="Times New Roman" pitchFamily="18" charset="0"/>
            </a:endParaRP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685800" y="29718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Такая среда создаётся следующими приёмами:</a:t>
            </a:r>
          </a:p>
        </p:txBody>
      </p:sp>
      <p:sp>
        <p:nvSpPr>
          <p:cNvPr id="33799" name="AutoShape 14"/>
          <p:cNvSpPr>
            <a:spLocks noChangeArrowheads="1"/>
          </p:cNvSpPr>
          <p:nvPr/>
        </p:nvSpPr>
        <p:spPr bwMode="auto">
          <a:xfrm>
            <a:off x="712788" y="3540125"/>
            <a:ext cx="609600" cy="685800"/>
          </a:xfrm>
          <a:prstGeom prst="chevron">
            <a:avLst>
              <a:gd name="adj" fmla="val 25000"/>
            </a:avLst>
          </a:prstGeom>
          <a:solidFill>
            <a:srgbClr val="EC9D4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1382713" y="3541713"/>
            <a:ext cx="480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rgbClr val="EC9D46"/>
                </a:solidFill>
                <a:latin typeface="Times New Roman" pitchFamily="18" charset="0"/>
              </a:rPr>
              <a:t>более частный контакт родителей с ребёнком</a:t>
            </a:r>
            <a:r>
              <a:rPr lang="ru-RU" sz="1600" b="1" dirty="0">
                <a:latin typeface="Times New Roman" pitchFamily="18" charset="0"/>
              </a:rPr>
              <a:t> – в перерывах между его занятиями, за совместной едой, вечером перед сном;</a:t>
            </a:r>
            <a:endParaRPr lang="ru-RU" sz="1600" b="1" dirty="0">
              <a:solidFill>
                <a:srgbClr val="EC9D46"/>
              </a:solidFill>
              <a:latin typeface="Times New Roman" pitchFamily="18" charset="0"/>
            </a:endParaRPr>
          </a:p>
        </p:txBody>
      </p:sp>
      <p:sp>
        <p:nvSpPr>
          <p:cNvPr id="33801" name="AutoShape 16"/>
          <p:cNvSpPr>
            <a:spLocks noChangeArrowheads="1"/>
          </p:cNvSpPr>
          <p:nvPr/>
        </p:nvSpPr>
        <p:spPr bwMode="auto">
          <a:xfrm>
            <a:off x="712788" y="4610100"/>
            <a:ext cx="609600" cy="685800"/>
          </a:xfrm>
          <a:prstGeom prst="chevron">
            <a:avLst>
              <a:gd name="adj" fmla="val 25000"/>
            </a:avLst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382713" y="4611688"/>
            <a:ext cx="480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rgbClr val="CC0099"/>
                </a:solidFill>
                <a:latin typeface="Times New Roman" pitchFamily="18" charset="0"/>
              </a:rPr>
              <a:t>совместное и ежедневное подведение позитивных итогов дня</a:t>
            </a:r>
            <a:r>
              <a:rPr lang="ru-RU" sz="1600" b="1" dirty="0">
                <a:latin typeface="Times New Roman" pitchFamily="18" charset="0"/>
              </a:rPr>
              <a:t> – разговоры об успехах в подготовке к экзамену, поощрение успеха;</a:t>
            </a:r>
            <a:endParaRPr lang="ru-RU" sz="1600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Рекомендации родителям</a:t>
            </a:r>
          </a:p>
        </p:txBody>
      </p:sp>
      <p:sp>
        <p:nvSpPr>
          <p:cNvPr id="33804" name="AutoShape 19"/>
          <p:cNvSpPr>
            <a:spLocks noChangeArrowheads="1"/>
          </p:cNvSpPr>
          <p:nvPr/>
        </p:nvSpPr>
        <p:spPr bwMode="auto">
          <a:xfrm>
            <a:off x="712788" y="5600700"/>
            <a:ext cx="609600" cy="685800"/>
          </a:xfrm>
          <a:prstGeom prst="chevron">
            <a:avLst>
              <a:gd name="adj" fmla="val 25000"/>
            </a:avLst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Text Box 20"/>
          <p:cNvSpPr txBox="1">
            <a:spLocks noChangeArrowheads="1"/>
          </p:cNvSpPr>
          <p:nvPr/>
        </p:nvSpPr>
        <p:spPr bwMode="auto">
          <a:xfrm>
            <a:off x="1382713" y="5602288"/>
            <a:ext cx="480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rgbClr val="6666FF"/>
                </a:solidFill>
                <a:latin typeface="Times New Roman" pitchFamily="18" charset="0"/>
              </a:rPr>
              <a:t>совместные с ребёнком воспоминания о прошлых успехах в сдаче экзаменов</a:t>
            </a:r>
            <a:r>
              <a:rPr lang="ru-RU" sz="1600" b="1" dirty="0">
                <a:latin typeface="Times New Roman" pitchFamily="18" charset="0"/>
              </a:rPr>
              <a:t>, вы можете рассказать ребёнку о своих собственных переживаниях на экзаменах и иных испытаниях и об опыте их успешного преодоления;</a:t>
            </a:r>
            <a:endParaRPr lang="ru-RU" sz="1600" b="1" dirty="0">
              <a:solidFill>
                <a:srgbClr val="6666FF"/>
              </a:solidFill>
              <a:latin typeface="Times New Roman" pitchFamily="18" charset="0"/>
            </a:endParaRPr>
          </a:p>
        </p:txBody>
      </p:sp>
      <p:sp>
        <p:nvSpPr>
          <p:cNvPr id="33806" name="AutoShape 21"/>
          <p:cNvSpPr>
            <a:spLocks noChangeArrowheads="1"/>
          </p:cNvSpPr>
          <p:nvPr/>
        </p:nvSpPr>
        <p:spPr bwMode="auto">
          <a:xfrm>
            <a:off x="695325" y="6972300"/>
            <a:ext cx="609600" cy="685800"/>
          </a:xfrm>
          <a:prstGeom prst="chevron">
            <a:avLst>
              <a:gd name="adj" fmla="val 25000"/>
            </a:avLst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Text Box 22"/>
          <p:cNvSpPr txBox="1">
            <a:spLocks noChangeArrowheads="1"/>
          </p:cNvSpPr>
          <p:nvPr/>
        </p:nvSpPr>
        <p:spPr bwMode="auto">
          <a:xfrm>
            <a:off x="1365250" y="6973888"/>
            <a:ext cx="480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</a:rPr>
              <a:t>стиль общения с ребёнком – оптимистический</a:t>
            </a:r>
            <a:r>
              <a:rPr lang="ru-RU" sz="1600" b="1" dirty="0">
                <a:latin typeface="Times New Roman" pitchFamily="18" charset="0"/>
              </a:rPr>
              <a:t> – спокойный, с </a:t>
            </a:r>
            <a:r>
              <a:rPr lang="ru-RU" sz="1600" b="1" dirty="0" smtClean="0">
                <a:latin typeface="Times New Roman" pitchFamily="18" charset="0"/>
              </a:rPr>
              <a:t>юмором </a:t>
            </a:r>
            <a:r>
              <a:rPr lang="ru-RU" sz="1600" dirty="0" smtClean="0">
                <a:latin typeface="Times New Roman" pitchFamily="18" charset="0"/>
                <a:sym typeface="Wingdings"/>
              </a:rPr>
              <a:t>.</a:t>
            </a:r>
            <a:endParaRPr lang="ru-RU" sz="1600" dirty="0">
              <a:solidFill>
                <a:srgbClr val="80008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14343" name="Picture 7" descr="red-crayon-pencil-clipart"/>
          <p:cNvPicPr>
            <a:picLocks noChangeAspect="1" noChangeArrowheads="1"/>
          </p:cNvPicPr>
          <p:nvPr/>
        </p:nvPicPr>
        <p:blipFill>
          <a:blip r:embed="rId2" cstate="print"/>
          <a:srcRect l="2777" t="32857" r="1988" b="37552"/>
          <a:stretch>
            <a:fillRect/>
          </a:stretch>
        </p:blipFill>
        <p:spPr bwMode="auto">
          <a:xfrm>
            <a:off x="1588" y="976313"/>
            <a:ext cx="4114800" cy="414337"/>
          </a:xfrm>
          <a:prstGeom prst="rect">
            <a:avLst/>
          </a:prstGeom>
          <a:noFill/>
        </p:spPr>
      </p:pic>
      <p:pic>
        <p:nvPicPr>
          <p:cNvPr id="14344" name="Picture 8" descr="yellow-crayon-pencil-clipart"/>
          <p:cNvPicPr>
            <a:picLocks noChangeAspect="1" noChangeArrowheads="1"/>
          </p:cNvPicPr>
          <p:nvPr/>
        </p:nvPicPr>
        <p:blipFill>
          <a:blip r:embed="rId3" cstate="print"/>
          <a:srcRect l="2438" t="38550" r="2249" b="32994"/>
          <a:stretch>
            <a:fillRect/>
          </a:stretch>
        </p:blipFill>
        <p:spPr bwMode="auto">
          <a:xfrm>
            <a:off x="2732088" y="8253413"/>
            <a:ext cx="4098925" cy="415925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0" y="1371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Ещё раз об учебных предметах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7475" y="1839913"/>
            <a:ext cx="2647950" cy="13525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B0008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B00082"/>
                </a:solidFill>
                <a:latin typeface="Times New Roman" pitchFamily="18" charset="0"/>
              </a:rPr>
              <a:t>Обязательные</a:t>
            </a:r>
            <a:r>
              <a:rPr lang="ru-RU" sz="1600">
                <a:latin typeface="Times New Roman" pitchFamily="18" charset="0"/>
              </a:rPr>
              <a:t> экзамены для всех обучающихся по учебным предметам:</a:t>
            </a:r>
          </a:p>
          <a:p>
            <a:pPr algn="just">
              <a:buClr>
                <a:srgbClr val="B00082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русский язык</a:t>
            </a:r>
          </a:p>
          <a:p>
            <a:pPr algn="just">
              <a:buClr>
                <a:srgbClr val="B00082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математика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2362200" cy="3063875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</a:rPr>
              <a:t>Экзамены </a:t>
            </a:r>
            <a:r>
              <a:rPr lang="ru-RU" sz="1600">
                <a:solidFill>
                  <a:srgbClr val="6666FF"/>
                </a:solidFill>
                <a:latin typeface="Times New Roman" pitchFamily="18" charset="0"/>
              </a:rPr>
              <a:t>по выбору</a:t>
            </a:r>
            <a:r>
              <a:rPr lang="ru-RU" sz="1600">
                <a:latin typeface="Times New Roman" pitchFamily="18" charset="0"/>
              </a:rPr>
              <a:t> обучающихся по учебным предметам: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информатика и ИКТ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история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география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химия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физика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биология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иностранные языки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обществознание</a:t>
            </a: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600">
                <a:latin typeface="Times New Roman" pitchFamily="18" charset="0"/>
              </a:rPr>
              <a:t> литература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887663" y="1849438"/>
            <a:ext cx="3886200" cy="2085975"/>
          </a:xfrm>
          <a:prstGeom prst="rect">
            <a:avLst/>
          </a:prstGeom>
          <a:noFill/>
          <a:ln w="38100">
            <a:solidFill>
              <a:srgbClr val="006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sz="1600" b="0" dirty="0">
                <a:latin typeface="Times New Roman" pitchFamily="18" charset="0"/>
              </a:rPr>
              <a:t> Для получения аттестата необходимо сдать оба обязательных предмета (русский и математику). Если с первого раза не сдан только один обязательный предмет, выпускник имеет право прийти на его пересдачу (одна дополнительная попытка) в текущем году в резервный </a:t>
            </a:r>
            <a:r>
              <a:rPr lang="ru-RU" sz="1600" b="0" dirty="0" smtClean="0">
                <a:latin typeface="Times New Roman" pitchFamily="18" charset="0"/>
              </a:rPr>
              <a:t>день</a:t>
            </a:r>
            <a:endParaRPr lang="ru-RU" sz="1600" b="0" dirty="0">
              <a:latin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876550" y="4062413"/>
            <a:ext cx="3886200" cy="1108075"/>
          </a:xfrm>
          <a:prstGeom prst="rect">
            <a:avLst/>
          </a:prstGeom>
          <a:noFill/>
          <a:ln w="38100">
            <a:solidFill>
              <a:srgbClr val="DBD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sz="1600" b="0" dirty="0">
                <a:latin typeface="Times New Roman" pitchFamily="18" charset="0"/>
              </a:rPr>
              <a:t> Перечень учебных предметов по выбору устанавливает </a:t>
            </a:r>
            <a:r>
              <a:rPr lang="ru-RU" sz="1600" i="1" dirty="0">
                <a:latin typeface="Times New Roman" pitchFamily="18" charset="0"/>
              </a:rPr>
              <a:t>исключительно </a:t>
            </a:r>
            <a:r>
              <a:rPr lang="ru-RU" sz="1600" b="0" dirty="0">
                <a:latin typeface="Times New Roman" pitchFamily="18" charset="0"/>
              </a:rPr>
              <a:t>сам </a:t>
            </a:r>
            <a:r>
              <a:rPr lang="ru-RU" sz="1600" i="1" dirty="0">
                <a:latin typeface="Times New Roman" pitchFamily="18" charset="0"/>
              </a:rPr>
              <a:t>выпускник </a:t>
            </a:r>
            <a:r>
              <a:rPr lang="ru-RU" sz="1600" b="0" dirty="0">
                <a:latin typeface="Times New Roman" pitchFamily="18" charset="0"/>
              </a:rPr>
              <a:t>в соответствии со своими предпочтениями и планами на </a:t>
            </a:r>
            <a:r>
              <a:rPr lang="ru-RU" sz="1600" b="0" dirty="0" smtClean="0">
                <a:latin typeface="Times New Roman" pitchFamily="18" charset="0"/>
              </a:rPr>
              <a:t>будущее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856043" y="5316473"/>
            <a:ext cx="3886200" cy="1323439"/>
          </a:xfrm>
          <a:prstGeom prst="rect">
            <a:avLst/>
          </a:prstGeom>
          <a:noFill/>
          <a:ln w="38100">
            <a:solidFill>
              <a:srgbClr val="EC9D4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sz="1600" b="0" dirty="0">
                <a:latin typeface="Times New Roman" pitchFamily="18" charset="0"/>
              </a:rPr>
              <a:t> Баллы, полученные на ЕГЭ, никаким образом </a:t>
            </a:r>
            <a:r>
              <a:rPr lang="ru-RU" sz="1600" i="1" dirty="0">
                <a:latin typeface="Times New Roman" pitchFamily="18" charset="0"/>
              </a:rPr>
              <a:t>не влияют на отметки в аттестате</a:t>
            </a:r>
            <a:r>
              <a:rPr lang="ru-RU" sz="1600" i="1" dirty="0" smtClean="0">
                <a:latin typeface="Times New Roman" pitchFamily="18" charset="0"/>
              </a:rPr>
              <a:t>.</a:t>
            </a:r>
          </a:p>
          <a:p>
            <a:pPr algn="just">
              <a:buClr>
                <a:srgbClr val="EDD417"/>
              </a:buClr>
            </a:pPr>
            <a:r>
              <a:rPr lang="ru-RU" sz="1600" dirty="0" smtClean="0">
                <a:latin typeface="Times New Roman" pitchFamily="18" charset="0"/>
              </a:rPr>
              <a:t>Главное – преодолеть минимальный порог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855913" y="7031329"/>
            <a:ext cx="3886200" cy="1077218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sz="1600" b="0" dirty="0">
                <a:latin typeface="Times New Roman" pitchFamily="18" charset="0"/>
              </a:rPr>
              <a:t> Максимально возможный балл на любом предмете – 100 баллов</a:t>
            </a:r>
            <a:r>
              <a:rPr lang="ru-RU" sz="1600" b="0" dirty="0" smtClean="0">
                <a:latin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</a:rPr>
              <a:t>Исключение – математика (базовый уровень) – 5 баллов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8738" y="6424613"/>
            <a:ext cx="2647950" cy="2574925"/>
          </a:xfrm>
          <a:prstGeom prst="rect">
            <a:avLst/>
          </a:prstGeom>
          <a:noFill/>
          <a:ln w="38100">
            <a:solidFill>
              <a:srgbClr val="C5074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Минимальное количество баллов, необходимое для получения аттестата отдельно закреплено по:</a:t>
            </a:r>
          </a:p>
          <a:p>
            <a:pPr algn="just">
              <a:buClr>
                <a:srgbClr val="C50742"/>
              </a:buClr>
              <a:buFont typeface="Times New Roman" pitchFamily="18" charset="0"/>
              <a:buChar char="●"/>
            </a:pPr>
            <a:r>
              <a:rPr lang="ru-RU" sz="1600" dirty="0">
                <a:latin typeface="Times New Roman" pitchFamily="18" charset="0"/>
              </a:rPr>
              <a:t> русскому языку – </a:t>
            </a:r>
            <a:r>
              <a:rPr lang="ru-RU" sz="1600" dirty="0">
                <a:solidFill>
                  <a:srgbClr val="C50742"/>
                </a:solidFill>
                <a:latin typeface="Times New Roman" pitchFamily="18" charset="0"/>
              </a:rPr>
              <a:t>24</a:t>
            </a:r>
            <a:r>
              <a:rPr lang="ru-RU" sz="1600" dirty="0">
                <a:latin typeface="Times New Roman" pitchFamily="18" charset="0"/>
              </a:rPr>
              <a:t> балла;</a:t>
            </a:r>
          </a:p>
          <a:p>
            <a:pPr algn="just">
              <a:buClr>
                <a:srgbClr val="C50742"/>
              </a:buClr>
              <a:buFont typeface="Times New Roman" pitchFamily="18" charset="0"/>
              <a:buChar char="●"/>
            </a:pPr>
            <a:r>
              <a:rPr lang="ru-RU" sz="1600" dirty="0">
                <a:latin typeface="Times New Roman" pitchFamily="18" charset="0"/>
              </a:rPr>
              <a:t> математика (ПУ) – </a:t>
            </a:r>
            <a:r>
              <a:rPr lang="ru-RU" sz="1600" dirty="0">
                <a:solidFill>
                  <a:srgbClr val="C50742"/>
                </a:solidFill>
                <a:latin typeface="Times New Roman" pitchFamily="18" charset="0"/>
              </a:rPr>
              <a:t>27</a:t>
            </a:r>
            <a:r>
              <a:rPr lang="ru-RU" sz="1600" dirty="0">
                <a:latin typeface="Times New Roman" pitchFamily="18" charset="0"/>
              </a:rPr>
              <a:t> баллов;</a:t>
            </a:r>
          </a:p>
          <a:p>
            <a:pPr algn="just">
              <a:buClr>
                <a:srgbClr val="C50742"/>
              </a:buClr>
              <a:buFont typeface="Times New Roman" pitchFamily="18" charset="0"/>
              <a:buChar char="●"/>
            </a:pPr>
            <a:r>
              <a:rPr lang="ru-RU" sz="1600" dirty="0">
                <a:latin typeface="Times New Roman" pitchFamily="18" charset="0"/>
              </a:rPr>
              <a:t> математика (БУ) – отметка </a:t>
            </a:r>
            <a:r>
              <a:rPr lang="ru-RU" sz="1600" dirty="0" smtClean="0">
                <a:solidFill>
                  <a:srgbClr val="C50742"/>
                </a:solidFill>
                <a:latin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2313992" y="6477000"/>
            <a:ext cx="2105608" cy="558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5074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0" y="13716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Что изменилось в проведении ЕГЭ в 2016 году</a:t>
            </a:r>
            <a:r>
              <a:rPr lang="ru-RU" sz="2000" b="1" i="1" dirty="0" smtClean="0">
                <a:latin typeface="Times New Roman" pitchFamily="18" charset="0"/>
              </a:rPr>
              <a:t>?</a:t>
            </a: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27000" y="1835150"/>
            <a:ext cx="3265488" cy="28892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EDD417"/>
              </a:buClr>
              <a:buFont typeface="Times New Roman" pitchFamily="18" charset="0"/>
              <a:buNone/>
            </a:pPr>
            <a:endParaRPr lang="ru-RU" sz="1400">
              <a:latin typeface="Times New Roman" pitchFamily="18" charset="0"/>
            </a:endParaRPr>
          </a:p>
        </p:txBody>
      </p:sp>
      <p:pic>
        <p:nvPicPr>
          <p:cNvPr id="15372" name="Picture 12" descr="pink-crayon-pencil-clipart"/>
          <p:cNvPicPr>
            <a:picLocks noChangeAspect="1" noChangeArrowheads="1"/>
          </p:cNvPicPr>
          <p:nvPr/>
        </p:nvPicPr>
        <p:blipFill>
          <a:blip r:embed="rId2" cstate="print"/>
          <a:srcRect l="2789" t="32970" r="2016" b="39598"/>
          <a:stretch>
            <a:fillRect/>
          </a:stretch>
        </p:blipFill>
        <p:spPr bwMode="auto">
          <a:xfrm>
            <a:off x="0" y="973138"/>
            <a:ext cx="4213225" cy="381000"/>
          </a:xfrm>
          <a:prstGeom prst="rect">
            <a:avLst/>
          </a:prstGeom>
          <a:noFill/>
        </p:spPr>
      </p:pic>
      <p:pic>
        <p:nvPicPr>
          <p:cNvPr id="15373" name="Picture 13" descr="blu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" t="35635" r="2725" b="32895"/>
          <a:stretch>
            <a:fillRect/>
          </a:stretch>
        </p:blipFill>
        <p:spPr bwMode="auto">
          <a:xfrm>
            <a:off x="2616200" y="8212138"/>
            <a:ext cx="4248150" cy="455612"/>
          </a:xfrm>
          <a:prstGeom prst="rect">
            <a:avLst/>
          </a:prstGeom>
          <a:noFill/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15078" y="1828800"/>
            <a:ext cx="32797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sz="1400" b="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К предметам, в которых совсем исключены задания с выбором одного ответа, добавились история, информатика и ИКТ, география и обществознание. </a:t>
            </a:r>
            <a:r>
              <a:rPr lang="ru-RU" dirty="0" smtClean="0">
                <a:latin typeface="Times New Roman" pitchFamily="18" charset="0"/>
              </a:rPr>
              <a:t>Ранее задания с кратким ответом были исключены в математике, русском языке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литературе</a:t>
            </a:r>
            <a:r>
              <a:rPr lang="ru-RU" b="0" dirty="0" smtClean="0">
                <a:latin typeface="Times New Roman" pitchFamily="18" charset="0"/>
              </a:rPr>
              <a:t> </a:t>
            </a:r>
            <a:endParaRPr lang="ru-RU" b="0" dirty="0">
              <a:latin typeface="Times New Roman" pitchFamily="18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505200" y="2120900"/>
            <a:ext cx="3281363" cy="2770188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EDD417"/>
              </a:buClr>
              <a:buFont typeface="Times New Roman" pitchFamily="18" charset="0"/>
              <a:buNone/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525838" y="5248275"/>
            <a:ext cx="3262312" cy="911225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B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EDD417"/>
              </a:buClr>
              <a:buFont typeface="Times New Roman" pitchFamily="18" charset="0"/>
              <a:buNone/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498452" y="2240265"/>
            <a:ext cx="32480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EC9D46"/>
              </a:buClr>
              <a:buFont typeface="Times New Roman" pitchFamily="18" charset="0"/>
              <a:buChar char="●"/>
            </a:pPr>
            <a:r>
              <a:rPr lang="ru-RU" sz="1400" b="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По математике (профильный уровень) из первой части исключены два задания: задание практико-ориентированной направленности базового уровня сложности и задание по стереометрии повышенного уровня </a:t>
            </a:r>
            <a:r>
              <a:rPr lang="ru-RU" dirty="0" smtClean="0">
                <a:latin typeface="Times New Roman" pitchFamily="18" charset="0"/>
              </a:rPr>
              <a:t>сложности</a:t>
            </a:r>
            <a:endParaRPr lang="ru-RU" b="0" dirty="0">
              <a:latin typeface="Times New Roman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55478" y="4953162"/>
            <a:ext cx="3263900" cy="22923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006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EDD417"/>
              </a:buClr>
              <a:buFont typeface="Times New Roman" pitchFamily="18" charset="0"/>
              <a:buNone/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37724" y="4956014"/>
            <a:ext cx="3263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006C00"/>
              </a:buClr>
              <a:buFont typeface="Times New Roman" pitchFamily="18" charset="0"/>
              <a:buChar char="●"/>
            </a:pPr>
            <a:r>
              <a:rPr lang="ru-RU" sz="1400" b="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Сокращено количество заданий с кратким ответом по истории, обществознанию. Сокращено количество заданий с кратким ответом и увеличено количество заданий с развёрнутым ответом по </a:t>
            </a:r>
            <a:r>
              <a:rPr lang="ru-RU" dirty="0" smtClean="0">
                <a:latin typeface="Times New Roman" pitchFamily="18" charset="0"/>
              </a:rPr>
              <a:t>географии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35363" y="5257800"/>
            <a:ext cx="3263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B00082"/>
              </a:buClr>
              <a:buFont typeface="Times New Roman" pitchFamily="18" charset="0"/>
              <a:buChar char="●"/>
            </a:pPr>
            <a:r>
              <a:rPr lang="ru-RU" b="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Увеличилось время проведения экзамена по истории до 235 </a:t>
            </a:r>
            <a:r>
              <a:rPr lang="ru-RU" dirty="0" smtClean="0">
                <a:latin typeface="Times New Roman" pitchFamily="18" charset="0"/>
              </a:rPr>
              <a:t>минут</a:t>
            </a:r>
            <a:endParaRPr lang="ru-RU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28600" y="1676400"/>
            <a:ext cx="6400800" cy="10668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16391" name="Picture 7" descr="green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" t="32925" r="2248" b="38910"/>
          <a:stretch>
            <a:fillRect/>
          </a:stretch>
        </p:blipFill>
        <p:spPr bwMode="auto">
          <a:xfrm>
            <a:off x="-11113" y="946150"/>
            <a:ext cx="4114801" cy="400050"/>
          </a:xfrm>
          <a:prstGeom prst="rect">
            <a:avLst/>
          </a:prstGeom>
          <a:noFill/>
        </p:spPr>
      </p:pic>
      <p:pic>
        <p:nvPicPr>
          <p:cNvPr id="16392" name="Picture 8" descr="purpl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" t="35695" r="2876" b="33014"/>
          <a:stretch>
            <a:fillRect/>
          </a:stretch>
        </p:blipFill>
        <p:spPr bwMode="auto">
          <a:xfrm>
            <a:off x="2670175" y="8275638"/>
            <a:ext cx="4191000" cy="420687"/>
          </a:xfrm>
          <a:prstGeom prst="rect">
            <a:avLst/>
          </a:prstGeom>
          <a:noFill/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129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</a:rPr>
              <a:t>Какие изменения 2015 года сохранились в 2016 году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15900" y="2830513"/>
            <a:ext cx="6400800" cy="2212975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1676400"/>
            <a:ext cx="6400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Обязательное условие допуска к ГИА выпускников </a:t>
            </a:r>
            <a:r>
              <a:rPr lang="ru-RU" sz="1600" i="1" dirty="0">
                <a:latin typeface="Times New Roman" pitchFamily="18" charset="0"/>
              </a:rPr>
              <a:t>текущего</a:t>
            </a:r>
            <a:r>
              <a:rPr lang="ru-RU" sz="1600" dirty="0">
                <a:latin typeface="Times New Roman" pitchFamily="18" charset="0"/>
              </a:rPr>
              <a:t> года – получение зачёта за сочинение. Если в первый раз за сочинение получен «незачёт», то у выпускника есть ещё две попытки исправить </a:t>
            </a:r>
            <a:r>
              <a:rPr lang="ru-RU" sz="1600" dirty="0" smtClean="0">
                <a:latin typeface="Times New Roman" pitchFamily="18" charset="0"/>
              </a:rPr>
              <a:t>результат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92088" y="2800350"/>
            <a:ext cx="64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Экзамен по математике разделён на базовый и профильный уровни. Какой по сложности экзамен сдавать, </a:t>
            </a:r>
            <a:r>
              <a:rPr lang="ru-RU" sz="1600" dirty="0" smtClean="0">
                <a:latin typeface="Times New Roman" pitchFamily="18" charset="0"/>
              </a:rPr>
              <a:t>решает выпускник</a:t>
            </a:r>
            <a:r>
              <a:rPr lang="ru-RU" sz="1600" dirty="0">
                <a:latin typeface="Times New Roman" pitchFamily="18" charset="0"/>
              </a:rPr>
              <a:t>, в зависимости от перечня вступительных испытаний в образовательную организацию высшего образования, в которой планирует продолжить обучение. Если выпускник хочет подавать документы на специальность, где одно из вступительных испытаний – математика, то выбрать нужно профильный уровень. Если же в приоритете нет таких специальностей, то достаточно сдать математику на базовом </a:t>
            </a:r>
            <a:r>
              <a:rPr lang="ru-RU" sz="1600" dirty="0" smtClean="0">
                <a:latin typeface="Times New Roman" pitchFamily="18" charset="0"/>
              </a:rPr>
              <a:t>уровне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7488" y="6905625"/>
            <a:ext cx="6400800" cy="13017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84150" y="6899275"/>
            <a:ext cx="640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Экзамен по иностранным языкам содержит раздел «говорение». Экзамен проводится два дня: в первый день сдаётся письменная часть, во второй – устная. Выпускники могу отказаться от устной части экзамена. В таком случае максимально можно будет набрать не более 80 </a:t>
            </a:r>
            <a:r>
              <a:rPr lang="ru-RU" sz="1600" dirty="0" smtClean="0">
                <a:latin typeface="Times New Roman" pitchFamily="18" charset="0"/>
              </a:rPr>
              <a:t>баллов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50875" y="4994275"/>
            <a:ext cx="5943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В случае, если не сдан экзамен на профильном уровне, предусмотрена его пересдача для получения аттестата. При этом за выпускником остаётся право выбора, на каком уровне он будет пересдавать экзамен – базовом или </a:t>
            </a:r>
            <a:r>
              <a:rPr lang="ru-RU" sz="1500" b="1" dirty="0" smtClean="0">
                <a:latin typeface="Times New Roman" pitchFamily="18" charset="0"/>
              </a:rPr>
              <a:t>профильном</a:t>
            </a:r>
            <a:endParaRPr lang="ru-RU" sz="1500" b="1" dirty="0">
              <a:latin typeface="Times New Roman" pitchFamily="18" charset="0"/>
            </a:endParaRPr>
          </a:p>
          <a:p>
            <a:pPr algn="just">
              <a:buClr>
                <a:srgbClr val="6666FF"/>
              </a:buClr>
              <a:buFont typeface="Times New Roman" pitchFamily="18" charset="0"/>
              <a:buChar char="●"/>
            </a:pPr>
            <a:r>
              <a:rPr lang="ru-RU" sz="1500" b="1" dirty="0">
                <a:latin typeface="Times New Roman" pitchFamily="18" charset="0"/>
              </a:rPr>
              <a:t> Выпускник также </a:t>
            </a:r>
            <a:r>
              <a:rPr lang="ru-RU" sz="1500" b="1" dirty="0" smtClean="0">
                <a:latin typeface="Times New Roman" pitchFamily="18" charset="0"/>
              </a:rPr>
              <a:t>вправе </a:t>
            </a:r>
            <a:r>
              <a:rPr lang="ru-RU" sz="1500" b="1" dirty="0">
                <a:latin typeface="Times New Roman" pitchFamily="18" charset="0"/>
              </a:rPr>
              <a:t>сдавать математику и на базовом, и на профильном уровне. В этом случае, если по одному из уровней набрано минимальное количество баллов, экзамен по математике считается </a:t>
            </a:r>
            <a:r>
              <a:rPr lang="ru-RU" sz="1500" b="1" dirty="0" smtClean="0">
                <a:latin typeface="Times New Roman" pitchFamily="18" charset="0"/>
              </a:rPr>
              <a:t>сданным.</a:t>
            </a:r>
            <a:endParaRPr lang="ru-RU" sz="15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5181600"/>
            <a:ext cx="6858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Непрограммируемый калькулятор:</a:t>
            </a:r>
          </a:p>
          <a:p>
            <a:pPr algn="just">
              <a:lnSpc>
                <a:spcPct val="90000"/>
              </a:lnSpc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0" dirty="0">
                <a:latin typeface="Times New Roman" pitchFamily="18" charset="0"/>
              </a:rPr>
              <a:t>должен обеспечивать арифметические вычисления и вычисление тригонометрических функций;</a:t>
            </a:r>
          </a:p>
          <a:p>
            <a:pPr algn="just">
              <a:lnSpc>
                <a:spcPct val="90000"/>
              </a:lnSpc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не должен предоставлять возможность сохранения в своей памяти баз данных экзаменационных заданий и их решений, а также любой другой информации, знание которой прямо или косвенно проверяется на экзамене;</a:t>
            </a:r>
          </a:p>
          <a:p>
            <a:pPr algn="just">
              <a:lnSpc>
                <a:spcPct val="90000"/>
              </a:lnSpc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не должен иметь полноценной буквенной клавиатуры и возможностей программирования;</a:t>
            </a:r>
          </a:p>
          <a:p>
            <a:pPr algn="just">
              <a:lnSpc>
                <a:spcPct val="90000"/>
              </a:lnSpc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не должен предоставлять экзаменующемуся возможности получения извне информации во время сдачи экзамена;</a:t>
            </a:r>
          </a:p>
          <a:p>
            <a:pPr algn="just">
              <a:lnSpc>
                <a:spcPct val="90000"/>
              </a:lnSpc>
              <a:buClr>
                <a:srgbClr val="6666FF"/>
              </a:buClr>
              <a:buSzPct val="180000"/>
              <a:buFontTx/>
              <a:buChar char="•"/>
            </a:pPr>
            <a:r>
              <a:rPr lang="ru-RU" sz="1600" b="0" dirty="0">
                <a:latin typeface="Times New Roman" pitchFamily="18" charset="0"/>
              </a:rPr>
              <a:t> коммуникационные возможности калькулятора не должны допускать беспроводного обмена информацией с любыми внешними </a:t>
            </a:r>
            <a:r>
              <a:rPr lang="ru-RU" sz="1600" b="0" dirty="0" smtClean="0">
                <a:latin typeface="Times New Roman" pitchFamily="18" charset="0"/>
              </a:rPr>
              <a:t>источниками.</a:t>
            </a:r>
            <a:endParaRPr lang="ru-RU" sz="1600" b="0" dirty="0">
              <a:latin typeface="Times New Roman" pitchFamily="18" charset="0"/>
            </a:endParaRPr>
          </a:p>
        </p:txBody>
      </p:sp>
      <p:pic>
        <p:nvPicPr>
          <p:cNvPr id="28677" name="Picture 5" descr="pink-crayon-pencil-clipart"/>
          <p:cNvPicPr>
            <a:picLocks noChangeAspect="1" noChangeArrowheads="1"/>
          </p:cNvPicPr>
          <p:nvPr/>
        </p:nvPicPr>
        <p:blipFill>
          <a:blip r:embed="rId2" cstate="print"/>
          <a:srcRect l="2016" t="39598" r="2789" b="32970"/>
          <a:stretch>
            <a:fillRect/>
          </a:stretch>
        </p:blipFill>
        <p:spPr bwMode="auto">
          <a:xfrm>
            <a:off x="2644775" y="8305800"/>
            <a:ext cx="4213225" cy="3810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5425" y="4191000"/>
            <a:ext cx="6418263" cy="646331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C5074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50742"/>
                </a:solidFill>
                <a:latin typeface="Times New Roman" pitchFamily="18" charset="0"/>
              </a:rPr>
              <a:t>По остальным предметам использование дополнительного оборудования и материалов на экзамене не </a:t>
            </a:r>
            <a:r>
              <a:rPr lang="ru-RU" dirty="0" smtClean="0">
                <a:solidFill>
                  <a:srgbClr val="C50742"/>
                </a:solidFill>
                <a:latin typeface="Times New Roman" pitchFamily="18" charset="0"/>
              </a:rPr>
              <a:t>предусмотрено</a:t>
            </a:r>
            <a:endParaRPr lang="ru-RU" dirty="0">
              <a:solidFill>
                <a:srgbClr val="C50742"/>
              </a:solidFill>
              <a:latin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28680" name="Picture 8" descr="orang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18" t="33913" r="2689" b="39502"/>
          <a:stretch>
            <a:fillRect/>
          </a:stretch>
        </p:blipFill>
        <p:spPr bwMode="auto">
          <a:xfrm>
            <a:off x="0" y="838200"/>
            <a:ext cx="4114800" cy="365125"/>
          </a:xfrm>
          <a:prstGeom prst="rect">
            <a:avLst/>
          </a:prstGeom>
          <a:noFill/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85800" y="1143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</a:rPr>
              <a:t>Допускается использование дополнительных материалов на экзаменах: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304800" y="1828800"/>
            <a:ext cx="6248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 New Roman" pitchFamily="18" charset="0"/>
              <a:buChar char="●"/>
            </a:pPr>
            <a:r>
              <a:rPr lang="ru-RU" b="1" dirty="0">
                <a:solidFill>
                  <a:srgbClr val="EC9D46"/>
                </a:solidFill>
                <a:latin typeface="Times New Roman" pitchFamily="18" charset="0"/>
              </a:rPr>
              <a:t> по математике: </a:t>
            </a:r>
            <a:r>
              <a:rPr lang="ru-RU" b="1" dirty="0">
                <a:latin typeface="Times New Roman" pitchFamily="18" charset="0"/>
              </a:rPr>
              <a:t>линейка, не имеющая формул;</a:t>
            </a:r>
          </a:p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EDD417"/>
                </a:solidFill>
                <a:latin typeface="Times New Roman" pitchFamily="18" charset="0"/>
              </a:rPr>
              <a:t>по физике:</a:t>
            </a:r>
            <a:r>
              <a:rPr lang="ru-RU" b="1" dirty="0">
                <a:latin typeface="Times New Roman" pitchFamily="18" charset="0"/>
              </a:rPr>
              <a:t> непрограммируемый калькулятор и линейка, не имеющая формул;</a:t>
            </a:r>
          </a:p>
          <a:p>
            <a:pPr algn="just">
              <a:buClr>
                <a:srgbClr val="CC0099"/>
              </a:buClr>
              <a:buFont typeface="Times New Roman" pitchFamily="18" charset="0"/>
              <a:buChar char="●"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CC0099"/>
                </a:solidFill>
                <a:latin typeface="Times New Roman" pitchFamily="18" charset="0"/>
              </a:rPr>
              <a:t>по географии:</a:t>
            </a:r>
            <a:r>
              <a:rPr lang="ru-RU" b="1" dirty="0">
                <a:latin typeface="Times New Roman" pitchFamily="18" charset="0"/>
              </a:rPr>
              <a:t> непрограммируемый калькулятор, линейка, не имеющая формул и транспортир;</a:t>
            </a:r>
          </a:p>
          <a:p>
            <a:pPr algn="just">
              <a:buClr>
                <a:srgbClr val="00CC00"/>
              </a:buClr>
              <a:buFont typeface="Times New Roman" pitchFamily="18" charset="0"/>
              <a:buChar char="●"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CC00"/>
                </a:solidFill>
                <a:latin typeface="Times New Roman" pitchFamily="18" charset="0"/>
              </a:rPr>
              <a:t>химии:</a:t>
            </a:r>
            <a:r>
              <a:rPr lang="ru-RU" b="1" dirty="0">
                <a:latin typeface="Times New Roman" pitchFamily="18" charset="0"/>
              </a:rPr>
              <a:t> непрограммируемый калькулятор и линейка, не имеющая </a:t>
            </a:r>
            <a:r>
              <a:rPr lang="ru-RU" b="1" dirty="0" smtClean="0">
                <a:latin typeface="Times New Roman" pitchFamily="18" charset="0"/>
              </a:rPr>
              <a:t>формул.</a:t>
            </a:r>
            <a:endParaRPr lang="ru-RU" b="1" dirty="0">
              <a:latin typeface="Times New Roman" pitchFamily="18" charset="0"/>
            </a:endParaRPr>
          </a:p>
          <a:p>
            <a:pPr algn="just">
              <a:buClr>
                <a:srgbClr val="EDD417"/>
              </a:buClr>
              <a:buFont typeface="Times New Roman" pitchFamily="18" charset="0"/>
              <a:buChar char="●"/>
            </a:pPr>
            <a:endParaRPr lang="ru-RU" dirty="0">
              <a:latin typeface="Times New Roman" pitchFamily="18" charset="0"/>
            </a:endParaRPr>
          </a:p>
          <a:p>
            <a:pPr algn="just">
              <a:buFont typeface="Times New Roman" pitchFamily="18" charset="0"/>
              <a:buNone/>
            </a:pPr>
            <a:endParaRPr lang="ru-RU" sz="2000" dirty="0">
              <a:solidFill>
                <a:srgbClr val="EC9D4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219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Что с собой взять участнику экзамена?</a:t>
            </a:r>
          </a:p>
        </p:txBody>
      </p:sp>
      <p:pic>
        <p:nvPicPr>
          <p:cNvPr id="19463" name="Picture 7" descr="green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" t="36278" r="2248" b="38910"/>
          <a:stretch>
            <a:fillRect/>
          </a:stretch>
        </p:blipFill>
        <p:spPr bwMode="auto">
          <a:xfrm>
            <a:off x="-1588" y="796925"/>
            <a:ext cx="4114801" cy="352425"/>
          </a:xfrm>
          <a:prstGeom prst="rect">
            <a:avLst/>
          </a:prstGeom>
          <a:noFill/>
        </p:spPr>
      </p:pic>
      <p:pic>
        <p:nvPicPr>
          <p:cNvPr id="19464" name="Picture 8" descr="blu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" t="35635" r="2725" b="32895"/>
          <a:stretch>
            <a:fillRect/>
          </a:stretch>
        </p:blipFill>
        <p:spPr bwMode="auto">
          <a:xfrm>
            <a:off x="2609850" y="8305800"/>
            <a:ext cx="4248150" cy="455613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632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EC9D46"/>
              </a:buClr>
              <a:buFont typeface="Arial" charset="0"/>
              <a:buChar char="●"/>
            </a:pPr>
            <a:r>
              <a:rPr lang="ru-RU" b="0" dirty="0"/>
              <a:t> </a:t>
            </a:r>
            <a:r>
              <a:rPr lang="ru-RU" b="1" dirty="0">
                <a:latin typeface="Times New Roman" pitchFamily="18" charset="0"/>
              </a:rPr>
              <a:t>документ, удостоверяющий личность;</a:t>
            </a:r>
          </a:p>
          <a:p>
            <a:pPr algn="just">
              <a:buClr>
                <a:srgbClr val="EC9D46"/>
              </a:buClr>
              <a:buFont typeface="Arial" charset="0"/>
              <a:buChar char="●"/>
            </a:pPr>
            <a:r>
              <a:rPr lang="ru-RU" b="1" dirty="0">
                <a:latin typeface="Times New Roman" pitchFamily="18" charset="0"/>
              </a:rPr>
              <a:t> уведомление (взять с собой, но сдать вместе с личными вещами, запрещёнными к использованию в ППЭ);</a:t>
            </a:r>
          </a:p>
          <a:p>
            <a:pPr algn="just">
              <a:buClr>
                <a:srgbClr val="EC9D46"/>
              </a:buClr>
              <a:buFont typeface="Arial" charset="0"/>
              <a:buChar char="●"/>
            </a:pPr>
            <a:r>
              <a:rPr lang="ru-RU" b="1" dirty="0">
                <a:latin typeface="Times New Roman" pitchFamily="18" charset="0"/>
              </a:rPr>
              <a:t> ручку с чёрными чернилами, </a:t>
            </a:r>
            <a:r>
              <a:rPr lang="ru-RU" b="1" dirty="0" err="1" smtClean="0">
                <a:latin typeface="Times New Roman" pitchFamily="18" charset="0"/>
              </a:rPr>
              <a:t>гелевую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(в т.ч. 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запасную!);</a:t>
            </a:r>
          </a:p>
          <a:p>
            <a:pPr algn="just">
              <a:buClr>
                <a:srgbClr val="EC9D46"/>
              </a:buClr>
              <a:buFont typeface="Arial" charset="0"/>
              <a:buChar char="●"/>
            </a:pPr>
            <a:r>
              <a:rPr lang="ru-RU" b="1" dirty="0">
                <a:latin typeface="Times New Roman" pitchFamily="18" charset="0"/>
              </a:rPr>
              <a:t> дополнительные устройства и предметы, которые можно использовать на ЕГЭ по отдельным </a:t>
            </a:r>
            <a:r>
              <a:rPr lang="ru-RU" b="1" dirty="0" smtClean="0">
                <a:latin typeface="Times New Roman" pitchFamily="18" charset="0"/>
              </a:rPr>
              <a:t>предметам.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0" y="3657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Права участника экзамена: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0" y="4067944"/>
            <a:ext cx="6858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0099"/>
              </a:buClr>
              <a:buFont typeface="Arial" charset="0"/>
              <a:buChar char="●"/>
            </a:pPr>
            <a:r>
              <a:rPr lang="ru-RU" b="0" dirty="0">
                <a:latin typeface="Times New Roman" pitchFamily="18" charset="0"/>
              </a:rPr>
              <a:t> консультироваться с организаторами по вопросам заполнения бланков (вопросы по содержанию </a:t>
            </a:r>
            <a:r>
              <a:rPr lang="ru-RU" b="0" dirty="0" err="1">
                <a:latin typeface="Times New Roman" pitchFamily="18" charset="0"/>
              </a:rPr>
              <a:t>КИМов</a:t>
            </a:r>
            <a:r>
              <a:rPr lang="ru-RU" b="0" dirty="0">
                <a:latin typeface="Times New Roman" pitchFamily="18" charset="0"/>
              </a:rPr>
              <a:t> организаторами не рассматриваются);</a:t>
            </a:r>
          </a:p>
          <a:p>
            <a:pPr algn="just">
              <a:buClr>
                <a:srgbClr val="CC0099"/>
              </a:buClr>
              <a:buFont typeface="Arial" charset="0"/>
              <a:buChar char="●"/>
            </a:pPr>
            <a:r>
              <a:rPr lang="ru-RU" b="0" dirty="0">
                <a:latin typeface="Times New Roman" pitchFamily="18" charset="0"/>
              </a:rPr>
              <a:t> выходить в случае необходимости из аудитории (в туалет, в медицинскую комнату в сопровождении организатора вне аудитории), все экзаменационные материалы остаются на рабочем месте;</a:t>
            </a:r>
          </a:p>
          <a:p>
            <a:pPr algn="just">
              <a:buClr>
                <a:srgbClr val="CC0099"/>
              </a:buClr>
              <a:buFont typeface="Arial" charset="0"/>
              <a:buChar char="●"/>
            </a:pPr>
            <a:r>
              <a:rPr lang="ru-RU" b="0" dirty="0">
                <a:latin typeface="Times New Roman" pitchFamily="18" charset="0"/>
              </a:rPr>
              <a:t> если во время экзамена выпускник почувствовал серьёзное недомогание, для него экзамен можно остановить. В этом случае необходимо зафиксировать случай недомогания, обратившись к организатору. Организатор проводит участника экзамена в медицинский кабинет, где медицинский работник окажет помощь. В это время член ГЭК составит акт о досрочном завершении экзамена, что даст выпускнику право сдать экзамен в другой день, предусмотренный единым </a:t>
            </a:r>
            <a:r>
              <a:rPr lang="ru-RU" b="0" dirty="0" smtClean="0">
                <a:latin typeface="Times New Roman" pitchFamily="18" charset="0"/>
              </a:rPr>
              <a:t>расписанием.</a:t>
            </a:r>
            <a:endParaRPr lang="ru-RU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pic>
        <p:nvPicPr>
          <p:cNvPr id="20487" name="Picture 7" descr="pink-crayon-pencil-clipart"/>
          <p:cNvPicPr>
            <a:picLocks noChangeAspect="1" noChangeArrowheads="1"/>
          </p:cNvPicPr>
          <p:nvPr/>
        </p:nvPicPr>
        <p:blipFill>
          <a:blip r:embed="rId2" cstate="print"/>
          <a:srcRect l="2789" t="32970" r="2016" b="39598"/>
          <a:stretch>
            <a:fillRect/>
          </a:stretch>
        </p:blipFill>
        <p:spPr bwMode="auto">
          <a:xfrm>
            <a:off x="0" y="973138"/>
            <a:ext cx="4213225" cy="381000"/>
          </a:xfrm>
          <a:prstGeom prst="rect">
            <a:avLst/>
          </a:prstGeom>
          <a:noFill/>
        </p:spPr>
      </p:pic>
      <p:pic>
        <p:nvPicPr>
          <p:cNvPr id="20488" name="Picture 8" descr="orang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89" t="39502" r="2718" b="33913"/>
          <a:stretch>
            <a:fillRect/>
          </a:stretch>
        </p:blipFill>
        <p:spPr bwMode="auto">
          <a:xfrm>
            <a:off x="2743200" y="8534400"/>
            <a:ext cx="4114800" cy="365125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12954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Правила поведения обучающего на ЕГЭ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48680" y="1790700"/>
            <a:ext cx="576064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12700" y="1638300"/>
            <a:ext cx="3429000" cy="0"/>
          </a:xfrm>
          <a:prstGeom prst="line">
            <a:avLst/>
          </a:prstGeom>
          <a:noFill/>
          <a:ln w="38100">
            <a:solidFill>
              <a:srgbClr val="EDD41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3441700" y="1638300"/>
            <a:ext cx="0" cy="152400"/>
          </a:xfrm>
          <a:prstGeom prst="line">
            <a:avLst/>
          </a:prstGeom>
          <a:noFill/>
          <a:ln w="38100">
            <a:solidFill>
              <a:srgbClr val="EDD41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78025" y="5922541"/>
            <a:ext cx="5731296" cy="953715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-8012" y="5772150"/>
            <a:ext cx="3429000" cy="0"/>
          </a:xfrm>
          <a:prstGeom prst="line">
            <a:avLst/>
          </a:prstGeom>
          <a:noFill/>
          <a:ln w="38100">
            <a:solidFill>
              <a:srgbClr val="EC9D4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3420988" y="5772150"/>
            <a:ext cx="0" cy="152400"/>
          </a:xfrm>
          <a:prstGeom prst="line">
            <a:avLst/>
          </a:prstGeom>
          <a:noFill/>
          <a:ln w="38100">
            <a:solidFill>
              <a:srgbClr val="EC9D4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48680" y="1763688"/>
            <a:ext cx="57606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Необходимо выполнять указания </a:t>
            </a:r>
            <a:r>
              <a:rPr lang="ru-RU" b="0" dirty="0">
                <a:latin typeface="Times New Roman" pitchFamily="18" charset="0"/>
              </a:rPr>
              <a:t>организаторов в аудитории, при нарушении и отказе в их выполнении выпускник удаляется с </a:t>
            </a:r>
            <a:r>
              <a:rPr lang="ru-RU" b="0" dirty="0" smtClean="0">
                <a:latin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48680" y="5940152"/>
            <a:ext cx="576064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Запрещается </a:t>
            </a:r>
            <a:r>
              <a:rPr lang="ru-RU" b="0" dirty="0">
                <a:latin typeface="Times New Roman" pitchFamily="18" charset="0"/>
              </a:rPr>
              <a:t>разговаривать, вставать с мест, переходить на другие места, обмениваться экзаменационными материалами, скрывать экзаменационные материалы или их части при сдаче </a:t>
            </a:r>
            <a:r>
              <a:rPr lang="ru-RU" b="0" dirty="0" smtClean="0">
                <a:latin typeface="Times New Roman" pitchFamily="18" charset="0"/>
              </a:rPr>
              <a:t>работы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3434680" y="6967811"/>
            <a:ext cx="3429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3435896" y="6971928"/>
            <a:ext cx="0" cy="152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48680" y="7092280"/>
            <a:ext cx="5760640" cy="915987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6476" y="5167536"/>
            <a:ext cx="5760640" cy="5334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B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48680" y="7092280"/>
            <a:ext cx="576064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Запрещается </a:t>
            </a:r>
            <a:r>
              <a:rPr lang="ru-RU" b="0" dirty="0">
                <a:latin typeface="Times New Roman" pitchFamily="18" charset="0"/>
              </a:rPr>
              <a:t>иметь при себе на экзамене мобильные телефоны и иные средства связи, любые электронно-вычислительные устройства, справочные материалы, недопустимые для использования в день </a:t>
            </a:r>
            <a:r>
              <a:rPr lang="ru-RU" b="0" dirty="0" smtClean="0">
                <a:latin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560884" y="2771750"/>
            <a:ext cx="5748436" cy="504106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48680" y="2771800"/>
            <a:ext cx="575873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Разрешается задавать вопросы </a:t>
            </a:r>
            <a:r>
              <a:rPr lang="ru-RU" b="0" u="sng" dirty="0" smtClean="0">
                <a:latin typeface="Times New Roman" pitchFamily="18" charset="0"/>
              </a:rPr>
              <a:t>только</a:t>
            </a:r>
            <a:r>
              <a:rPr lang="ru-RU" b="0" dirty="0" smtClean="0">
                <a:latin typeface="Times New Roman" pitchFamily="18" charset="0"/>
              </a:rPr>
              <a:t> по </a:t>
            </a:r>
            <a:r>
              <a:rPr lang="ru-RU" b="0" dirty="0">
                <a:latin typeface="Times New Roman" pitchFamily="18" charset="0"/>
              </a:rPr>
              <a:t>процедуре проведения </a:t>
            </a:r>
            <a:r>
              <a:rPr lang="ru-RU" b="0" dirty="0" smtClean="0">
                <a:latin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3419872" y="2580134"/>
            <a:ext cx="3429000" cy="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419872" y="2580134"/>
            <a:ext cx="0" cy="1524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548680" y="3491880"/>
            <a:ext cx="5760640" cy="144016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548680" y="3491880"/>
            <a:ext cx="576064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Разрешается сдача экзаменационных материалов </a:t>
            </a:r>
            <a:r>
              <a:rPr lang="ru-RU" b="0" dirty="0">
                <a:latin typeface="Times New Roman" pitchFamily="18" charset="0"/>
              </a:rPr>
              <a:t>(бланков, черновиков, и контрольно-измерительных материалов) </a:t>
            </a:r>
            <a:r>
              <a:rPr lang="ru-RU" dirty="0">
                <a:latin typeface="Times New Roman" pitchFamily="18" charset="0"/>
              </a:rPr>
              <a:t>досрочно</a:t>
            </a:r>
            <a:r>
              <a:rPr lang="ru-RU" b="0" dirty="0">
                <a:latin typeface="Times New Roman" pitchFamily="18" charset="0"/>
              </a:rPr>
              <a:t> по мере выполнения работы или по истечении времени ЕГЭ; </a:t>
            </a:r>
            <a:r>
              <a:rPr lang="ru-RU" dirty="0">
                <a:latin typeface="Times New Roman" pitchFamily="18" charset="0"/>
              </a:rPr>
              <a:t>запрещается </a:t>
            </a:r>
            <a:r>
              <a:rPr lang="ru-RU" b="0" dirty="0">
                <a:latin typeface="Times New Roman" pitchFamily="18" charset="0"/>
              </a:rPr>
              <a:t>выполнение экзаменационной работы после объявления о сдаче экзаменационных </a:t>
            </a:r>
            <a:r>
              <a:rPr lang="ru-RU" b="0" dirty="0" smtClean="0">
                <a:latin typeface="Times New Roman" pitchFamily="18" charset="0"/>
              </a:rPr>
              <a:t>материалов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-28178" y="3361184"/>
            <a:ext cx="3429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3400822" y="3361184"/>
            <a:ext cx="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548680" y="5148064"/>
            <a:ext cx="57606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Разрешается </a:t>
            </a:r>
            <a:r>
              <a:rPr lang="ru-RU" b="0" dirty="0" smtClean="0">
                <a:latin typeface="Times New Roman" pitchFamily="18" charset="0"/>
              </a:rPr>
              <a:t>присутствовать </a:t>
            </a:r>
            <a:r>
              <a:rPr lang="ru-RU" b="0" dirty="0">
                <a:latin typeface="Times New Roman" pitchFamily="18" charset="0"/>
              </a:rPr>
              <a:t>при упаковке экзаменационных </a:t>
            </a:r>
            <a:r>
              <a:rPr lang="ru-RU" b="0" dirty="0" smtClean="0">
                <a:latin typeface="Times New Roman" pitchFamily="18" charset="0"/>
              </a:rPr>
              <a:t>материалов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3400450" y="5029200"/>
            <a:ext cx="3429000" cy="0"/>
          </a:xfrm>
          <a:prstGeom prst="line">
            <a:avLst/>
          </a:prstGeom>
          <a:noFill/>
          <a:ln w="38100">
            <a:solidFill>
              <a:srgbClr val="B0008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3400450" y="5029200"/>
            <a:ext cx="0" cy="152400"/>
          </a:xfrm>
          <a:prstGeom prst="line">
            <a:avLst/>
          </a:prstGeom>
          <a:noFill/>
          <a:ln w="38100">
            <a:solidFill>
              <a:srgbClr val="B0008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0" y="8001000"/>
            <a:ext cx="6858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При нарушении </a:t>
            </a:r>
            <a:r>
              <a:rPr lang="ru-RU" b="0" dirty="0">
                <a:latin typeface="Times New Roman" pitchFamily="18" charset="0"/>
              </a:rPr>
              <a:t>участником ЕГЭ</a:t>
            </a:r>
            <a:r>
              <a:rPr lang="ru-RU" dirty="0">
                <a:latin typeface="Times New Roman" pitchFamily="18" charset="0"/>
              </a:rPr>
              <a:t> правил поведения или отказе от их выполнения участник ЕГЭ </a:t>
            </a:r>
            <a:r>
              <a:rPr lang="ru-RU" u="sng" dirty="0">
                <a:latin typeface="Times New Roman" pitchFamily="18" charset="0"/>
              </a:rPr>
              <a:t>будет удалён</a:t>
            </a:r>
            <a:r>
              <a:rPr lang="ru-RU" dirty="0">
                <a:latin typeface="Times New Roman" pitchFamily="18" charset="0"/>
              </a:rPr>
              <a:t> с </a:t>
            </a:r>
            <a:r>
              <a:rPr lang="ru-RU" dirty="0" smtClean="0">
                <a:latin typeface="Times New Roman" pitchFamily="18" charset="0"/>
              </a:rPr>
              <a:t>экзамена.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11430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Что делать в день проведения ЕГЭ</a:t>
            </a:r>
          </a:p>
        </p:txBody>
      </p:sp>
      <p:pic>
        <p:nvPicPr>
          <p:cNvPr id="21512" name="Picture 8" descr="purple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" t="33014" r="613" b="35695"/>
          <a:stretch>
            <a:fillRect/>
          </a:stretch>
        </p:blipFill>
        <p:spPr bwMode="auto">
          <a:xfrm>
            <a:off x="0" y="838200"/>
            <a:ext cx="4191000" cy="420688"/>
          </a:xfrm>
          <a:prstGeom prst="rect">
            <a:avLst/>
          </a:prstGeom>
          <a:noFill/>
        </p:spPr>
      </p:pic>
      <p:pic>
        <p:nvPicPr>
          <p:cNvPr id="21513" name="Picture 9" descr="pink-crayon-pencil-clipart"/>
          <p:cNvPicPr>
            <a:picLocks noChangeAspect="1" noChangeArrowheads="1"/>
          </p:cNvPicPr>
          <p:nvPr/>
        </p:nvPicPr>
        <p:blipFill>
          <a:blip r:embed="rId3" cstate="print"/>
          <a:srcRect l="2016" t="39598" r="2789" b="32970"/>
          <a:stretch>
            <a:fillRect/>
          </a:stretch>
        </p:blipFill>
        <p:spPr bwMode="auto">
          <a:xfrm>
            <a:off x="2644775" y="8305800"/>
            <a:ext cx="4213225" cy="381000"/>
          </a:xfrm>
          <a:prstGeom prst="rect">
            <a:avLst/>
          </a:prstGeom>
          <a:noFill/>
        </p:spPr>
      </p:pic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1113" y="2125663"/>
            <a:ext cx="609600" cy="685800"/>
          </a:xfrm>
          <a:prstGeom prst="chevron">
            <a:avLst>
              <a:gd name="adj" fmla="val 25000"/>
            </a:avLst>
          </a:prstGeom>
          <a:solidFill>
            <a:srgbClr val="EDD41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85800" y="1524000"/>
            <a:ext cx="6019800" cy="1295400"/>
          </a:xfrm>
          <a:prstGeom prst="rect">
            <a:avLst/>
          </a:prstGeom>
          <a:solidFill>
            <a:srgbClr val="C0C0C0">
              <a:alpha val="50999"/>
            </a:srgbClr>
          </a:solidFill>
          <a:ln w="38100">
            <a:solidFill>
              <a:srgbClr val="EDD4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61988" y="1484313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Явиться в пункт проведения экзамена </a:t>
            </a:r>
            <a:r>
              <a:rPr lang="ru-RU" b="0" dirty="0">
                <a:latin typeface="Times New Roman" pitchFamily="18" charset="0"/>
              </a:rPr>
              <a:t>в день экзамена не позднее 8.45 ч (</a:t>
            </a:r>
            <a:r>
              <a:rPr lang="ru-RU" dirty="0">
                <a:latin typeface="Times New Roman" pitchFamily="18" charset="0"/>
              </a:rPr>
              <a:t>начало экзамена – 10.00 ч)</a:t>
            </a:r>
            <a:r>
              <a:rPr lang="ru-RU" b="0" dirty="0">
                <a:latin typeface="Times New Roman" pitchFamily="18" charset="0"/>
              </a:rPr>
              <a:t>, имея при себе:</a:t>
            </a:r>
          </a:p>
          <a:p>
            <a:pPr algn="just">
              <a:lnSpc>
                <a:spcPct val="80000"/>
              </a:lnSpc>
              <a:buClr>
                <a:srgbClr val="EDD417"/>
              </a:buClr>
              <a:buSzPct val="120000"/>
              <a:buFont typeface="Times New Roman" pitchFamily="18" charset="0"/>
              <a:buChar char="●"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документ, удостоверяющий личность;</a:t>
            </a:r>
          </a:p>
          <a:p>
            <a:pPr algn="just">
              <a:lnSpc>
                <a:spcPct val="80000"/>
              </a:lnSpc>
              <a:buClr>
                <a:srgbClr val="EDD417"/>
              </a:buClr>
              <a:buSzPct val="120000"/>
              <a:buFont typeface="Times New Roman" pitchFamily="18" charset="0"/>
              <a:buChar char="●"/>
            </a:pPr>
            <a:r>
              <a:rPr lang="ru-RU" b="0" dirty="0">
                <a:latin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</a:rPr>
              <a:t>гелевую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или капиллярную ручку с чёрными чернилами;</a:t>
            </a:r>
          </a:p>
          <a:p>
            <a:pPr algn="just">
              <a:lnSpc>
                <a:spcPct val="80000"/>
              </a:lnSpc>
              <a:buClr>
                <a:srgbClr val="EDD417"/>
              </a:buClr>
              <a:buSzPct val="120000"/>
              <a:buFont typeface="Times New Roman" pitchFamily="18" charset="0"/>
              <a:buChar char="●"/>
            </a:pPr>
            <a:r>
              <a:rPr lang="ru-RU" b="0" dirty="0">
                <a:latin typeface="Times New Roman" pitchFamily="18" charset="0"/>
              </a:rPr>
              <a:t> дополнительные материалы (при необходимости</a:t>
            </a:r>
            <a:r>
              <a:rPr lang="ru-RU" b="0" dirty="0" smtClean="0">
                <a:latin typeface="Times New Roman" pitchFamily="18" charset="0"/>
              </a:rPr>
              <a:t>)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0" y="2876550"/>
            <a:ext cx="609600" cy="685800"/>
          </a:xfrm>
          <a:prstGeom prst="chevron">
            <a:avLst>
              <a:gd name="adj" fmla="val 25000"/>
            </a:avLst>
          </a:prstGeom>
          <a:solidFill>
            <a:srgbClr val="DBD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96913" y="2895600"/>
            <a:ext cx="601980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DBD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5800" y="3011488"/>
            <a:ext cx="5867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Пройти в аудиторию</a:t>
            </a:r>
            <a:r>
              <a:rPr lang="ru-RU" b="0" dirty="0">
                <a:latin typeface="Times New Roman" pitchFamily="18" charset="0"/>
              </a:rPr>
              <a:t>, занять указанное организатором </a:t>
            </a:r>
            <a:r>
              <a:rPr lang="ru-RU" b="0" dirty="0" smtClean="0">
                <a:latin typeface="Times New Roman" pitchFamily="18" charset="0"/>
              </a:rPr>
              <a:t>место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0" y="3609975"/>
            <a:ext cx="609600" cy="685800"/>
          </a:xfrm>
          <a:prstGeom prst="chevron">
            <a:avLst>
              <a:gd name="adj" fmla="val 25000"/>
            </a:avLst>
          </a:prstGeom>
          <a:solidFill>
            <a:srgbClr val="EC9D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698500" y="3659188"/>
            <a:ext cx="6019800" cy="560387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EC9D4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5800" y="3686175"/>
            <a:ext cx="5867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Прослушать внимательно инструктаж </a:t>
            </a:r>
            <a:r>
              <a:rPr lang="ru-RU" b="0" dirty="0">
                <a:latin typeface="Times New Roman" pitchFamily="18" charset="0"/>
              </a:rPr>
              <a:t>в </a:t>
            </a:r>
            <a:r>
              <a:rPr lang="ru-RU" b="0" dirty="0" smtClean="0">
                <a:latin typeface="Times New Roman" pitchFamily="18" charset="0"/>
              </a:rPr>
              <a:t>аудитории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0" y="4360863"/>
            <a:ext cx="609600" cy="685800"/>
          </a:xfrm>
          <a:prstGeom prst="chevron">
            <a:avLst>
              <a:gd name="adj" fmla="val 25000"/>
            </a:avLst>
          </a:prstGeom>
          <a:solidFill>
            <a:srgbClr val="C507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95325" y="4292600"/>
            <a:ext cx="601980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C5074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84213" y="4332288"/>
            <a:ext cx="5867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Получить запечатанный индивидуальный пакет </a:t>
            </a:r>
            <a:r>
              <a:rPr lang="ru-RU" b="0" dirty="0">
                <a:latin typeface="Times New Roman" pitchFamily="18" charset="0"/>
              </a:rPr>
              <a:t>с </a:t>
            </a:r>
            <a:r>
              <a:rPr lang="ru-RU" b="0" dirty="0" err="1">
                <a:latin typeface="Times New Roman" pitchFamily="18" charset="0"/>
              </a:rPr>
              <a:t>КИМами</a:t>
            </a:r>
            <a:r>
              <a:rPr lang="ru-RU" b="0" dirty="0">
                <a:latin typeface="Times New Roman" pitchFamily="18" charset="0"/>
              </a:rPr>
              <a:t>, бланком регистрации и бланками </a:t>
            </a:r>
            <a:r>
              <a:rPr lang="ru-RU" b="0" dirty="0" smtClean="0">
                <a:latin typeface="Times New Roman" pitchFamily="18" charset="0"/>
              </a:rPr>
              <a:t>ответов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0" y="5122863"/>
            <a:ext cx="609600" cy="685800"/>
          </a:xfrm>
          <a:prstGeom prst="chevron">
            <a:avLst>
              <a:gd name="adj" fmla="val 25000"/>
            </a:avLst>
          </a:prstGeom>
          <a:solidFill>
            <a:srgbClr val="B000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684213" y="5057775"/>
            <a:ext cx="6019800" cy="7429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B0008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73100" y="5097463"/>
            <a:ext cx="5867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Вскрыть </a:t>
            </a:r>
            <a:r>
              <a:rPr lang="ru-RU" b="0" dirty="0">
                <a:latin typeface="Times New Roman" pitchFamily="18" charset="0"/>
              </a:rPr>
              <a:t>индивидуальный пакет </a:t>
            </a:r>
            <a:r>
              <a:rPr lang="ru-RU" dirty="0">
                <a:latin typeface="Times New Roman" pitchFamily="18" charset="0"/>
              </a:rPr>
              <a:t>и проверить целостность и комплектацию </a:t>
            </a:r>
            <a:r>
              <a:rPr lang="ru-RU" b="0" dirty="0">
                <a:latin typeface="Times New Roman" pitchFamily="18" charset="0"/>
              </a:rPr>
              <a:t>своего индивидуального </a:t>
            </a:r>
            <a:r>
              <a:rPr lang="ru-RU" b="0" dirty="0" smtClean="0">
                <a:latin typeface="Times New Roman" pitchFamily="18" charset="0"/>
              </a:rPr>
              <a:t>комплекта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0" y="5867400"/>
            <a:ext cx="609600" cy="685800"/>
          </a:xfrm>
          <a:prstGeom prst="chevron">
            <a:avLst>
              <a:gd name="adj" fmla="val 25000"/>
            </a:avLst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673100" y="5891213"/>
            <a:ext cx="6019800" cy="585787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61988" y="5930900"/>
            <a:ext cx="5867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Заполнить </a:t>
            </a:r>
            <a:r>
              <a:rPr lang="ru-RU" b="0" dirty="0">
                <a:latin typeface="Times New Roman" pitchFamily="18" charset="0"/>
              </a:rPr>
              <a:t>бланк регистрации и бланки ответов №1 и №</a:t>
            </a:r>
            <a:r>
              <a:rPr lang="ru-RU" b="0" dirty="0" smtClean="0">
                <a:latin typeface="Times New Roman" pitchFamily="18" charset="0"/>
              </a:rPr>
              <a:t>2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-11113" y="6594475"/>
            <a:ext cx="609601" cy="603250"/>
          </a:xfrm>
          <a:prstGeom prst="chevron">
            <a:avLst>
              <a:gd name="adj" fmla="val 25263"/>
            </a:avLst>
          </a:prstGeom>
          <a:solidFill>
            <a:srgbClr val="66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673100" y="6559550"/>
            <a:ext cx="6019800" cy="51435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85800" y="6553200"/>
            <a:ext cx="5867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Получить </a:t>
            </a:r>
            <a:r>
              <a:rPr lang="ru-RU" b="0" dirty="0">
                <a:latin typeface="Times New Roman" pitchFamily="18" charset="0"/>
              </a:rPr>
              <a:t>при необходимости бланк черновика и дополнительный бланк ответов №</a:t>
            </a:r>
            <a:r>
              <a:rPr lang="ru-RU" b="0" dirty="0" smtClean="0">
                <a:latin typeface="Times New Roman" pitchFamily="18" charset="0"/>
              </a:rPr>
              <a:t>2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0" y="7245350"/>
            <a:ext cx="609600" cy="603250"/>
          </a:xfrm>
          <a:prstGeom prst="chevron">
            <a:avLst>
              <a:gd name="adj" fmla="val 25263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660400" y="7150100"/>
            <a:ext cx="6019800" cy="7747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63575" y="7156450"/>
            <a:ext cx="5867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itchFamily="18" charset="0"/>
              </a:rPr>
              <a:t>Сдать </a:t>
            </a:r>
            <a:r>
              <a:rPr lang="ru-RU" b="0" dirty="0">
                <a:latin typeface="Times New Roman" pitchFamily="18" charset="0"/>
              </a:rPr>
              <a:t>бланки регистрации, бланки ответов №1 и №2, </a:t>
            </a:r>
            <a:r>
              <a:rPr lang="ru-RU" b="0" dirty="0" err="1">
                <a:latin typeface="Times New Roman" pitchFamily="18" charset="0"/>
              </a:rPr>
              <a:t>КИМы</a:t>
            </a:r>
            <a:r>
              <a:rPr lang="ru-RU" b="0" dirty="0">
                <a:latin typeface="Times New Roman" pitchFamily="18" charset="0"/>
              </a:rPr>
              <a:t> и бланк(и) черновика. </a:t>
            </a:r>
            <a:r>
              <a:rPr lang="ru-RU" dirty="0">
                <a:latin typeface="Times New Roman" pitchFamily="18" charset="0"/>
              </a:rPr>
              <a:t>Покинуть аудиторию и пункт проведения </a:t>
            </a:r>
            <a:r>
              <a:rPr lang="ru-RU" dirty="0" smtClean="0">
                <a:latin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Что полезно знать каждому родителю и выпускнику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7969" y="1184951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О детях с ОВЗ</a:t>
            </a:r>
          </a:p>
        </p:txBody>
      </p:sp>
      <p:pic>
        <p:nvPicPr>
          <p:cNvPr id="23556" name="Picture 8" descr="green-crayon-pencil-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" t="36278" r="2248" b="38910"/>
          <a:stretch>
            <a:fillRect/>
          </a:stretch>
        </p:blipFill>
        <p:spPr bwMode="auto">
          <a:xfrm>
            <a:off x="0" y="838200"/>
            <a:ext cx="4114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orange-crayon-pencil-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89" t="39502" r="2718" b="33913"/>
          <a:stretch>
            <a:fillRect/>
          </a:stretch>
        </p:blipFill>
        <p:spPr bwMode="auto">
          <a:xfrm>
            <a:off x="2743200" y="830580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0" y="1447800"/>
            <a:ext cx="6858000" cy="12311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</a:rPr>
              <a:t>ППЭ для лиц с ОВЗ могут быть организованы на базе специальных (коррекционных) общеобразовательных учреждений или на базе общеобразовательных учреждений, в которых назначена специализированная аудитория. В специализированной аудитории могут находиться участники ЕГЭ с различными </a:t>
            </a:r>
            <a:r>
              <a:rPr lang="ru-RU" sz="1400" dirty="0" smtClean="0">
                <a:latin typeface="Times New Roman" pitchFamily="18" charset="0"/>
              </a:rPr>
              <a:t>заболеваниями.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52400" y="2635250"/>
            <a:ext cx="6607175" cy="584775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Для участников должен быть обеспечен беспрепятственный доступ в аудитории, туалет, медицинскую </a:t>
            </a:r>
            <a:r>
              <a:rPr lang="ru-RU" sz="1600" b="1" i="1" dirty="0" smtClean="0">
                <a:latin typeface="Times New Roman" pitchFamily="18" charset="0"/>
              </a:rPr>
              <a:t>комнату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20638" y="3275013"/>
            <a:ext cx="6858000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</a:rPr>
              <a:t>     Во время экзамена участники могут пользоваться необходимыми им техническими средствами с учётом их индивидуальных особенностей: медицинскими приборами, препаратами, показанными для экстренной помощи; слепые участники ЕГЭ – письменным </a:t>
            </a:r>
            <a:r>
              <a:rPr lang="ru-RU" sz="1400" dirty="0" err="1">
                <a:latin typeface="Times New Roman" pitchFamily="18" charset="0"/>
              </a:rPr>
              <a:t>Брайлевским</a:t>
            </a:r>
            <a:r>
              <a:rPr lang="ru-RU" sz="1400" dirty="0">
                <a:latin typeface="Times New Roman" pitchFamily="18" charset="0"/>
              </a:rPr>
              <a:t> прибором, слабовидящие – лупой или другими увеличительными </a:t>
            </a:r>
            <a:r>
              <a:rPr lang="ru-RU" sz="1400" dirty="0" smtClean="0">
                <a:latin typeface="Times New Roman" pitchFamily="18" charset="0"/>
              </a:rPr>
              <a:t>устройствами.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150813" y="4378325"/>
            <a:ext cx="6607175" cy="863600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</a:rPr>
              <a:t>При проведении экзамена присутствуют ассистенты, которые оказывают участникам ЕГЭ с ОВЗ необходимую техническую и медицинскую </a:t>
            </a:r>
            <a:r>
              <a:rPr lang="ru-RU" sz="1600" b="1" i="1" dirty="0" smtClean="0">
                <a:latin typeface="Times New Roman" pitchFamily="18" charset="0"/>
              </a:rPr>
              <a:t>помощь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0" y="5257800"/>
            <a:ext cx="6858000" cy="2031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</a:rPr>
              <a:t>     Во время проведения экзамена для участников ЕГЭ может быть организовано питание и перерыв для проведения необходимых медико-профилактических процедур.</a:t>
            </a:r>
          </a:p>
          <a:p>
            <a:pPr algn="just"/>
            <a:r>
              <a:rPr lang="ru-RU" sz="1400" dirty="0">
                <a:latin typeface="Times New Roman" pitchFamily="18" charset="0"/>
              </a:rPr>
              <a:t>     Для тех ребят, которые имеют медицинские основания для обучения на дому и соответствующие рекомендации </a:t>
            </a:r>
            <a:r>
              <a:rPr lang="ru-RU" sz="1400" dirty="0" err="1">
                <a:latin typeface="Times New Roman" pitchFamily="18" charset="0"/>
              </a:rPr>
              <a:t>психолого-медико-педагогической</a:t>
            </a:r>
            <a:r>
              <a:rPr lang="ru-RU" sz="1400" dirty="0">
                <a:latin typeface="Times New Roman" pitchFamily="18" charset="0"/>
              </a:rPr>
              <a:t> комиссии, экзамен организуется на дому или в </a:t>
            </a:r>
            <a:r>
              <a:rPr lang="ru-RU" sz="1400" dirty="0" smtClean="0">
                <a:latin typeface="Times New Roman" pitchFamily="18" charset="0"/>
              </a:rPr>
              <a:t>больнице.</a:t>
            </a:r>
            <a:endParaRPr lang="ru-RU" sz="1400" dirty="0">
              <a:latin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</a:rPr>
              <a:t>     Для ребёнка организуется рабочее место (с учётом его состояния здоровья), рабочие места для всех работников </a:t>
            </a:r>
            <a:r>
              <a:rPr lang="ru-RU" sz="1400" dirty="0" smtClean="0">
                <a:latin typeface="Times New Roman" pitchFamily="18" charset="0"/>
              </a:rPr>
              <a:t>ППЭ.</a:t>
            </a:r>
            <a:endParaRPr lang="ru-RU" sz="1400" dirty="0">
              <a:latin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</a:rPr>
              <a:t>     При этом следует учесть, что экзамен будет записываться на видео, при этом, конечно, никакой трансляции в Интернете не </a:t>
            </a:r>
            <a:r>
              <a:rPr lang="ru-RU" sz="1400" dirty="0" smtClean="0">
                <a:latin typeface="Times New Roman" pitchFamily="18" charset="0"/>
              </a:rPr>
              <a:t>будет.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2586</Words>
  <Application>Microsoft Office PowerPoint</Application>
  <PresentationFormat>Экран 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ЦОКО</cp:lastModifiedBy>
  <cp:revision>32</cp:revision>
  <dcterms:modified xsi:type="dcterms:W3CDTF">2016-05-17T18:16:00Z</dcterms:modified>
</cp:coreProperties>
</file>